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46" r:id="rId5"/>
    <p:sldMasterId id="2147483745" r:id="rId6"/>
    <p:sldMasterId id="2147483648" r:id="rId7"/>
    <p:sldMasterId id="2147483719" r:id="rId8"/>
    <p:sldMasterId id="2147483752" r:id="rId9"/>
  </p:sldMasterIdLst>
  <p:notesMasterIdLst>
    <p:notesMasterId r:id="rId39"/>
  </p:notesMasterIdLst>
  <p:sldIdLst>
    <p:sldId id="256" r:id="rId10"/>
    <p:sldId id="257" r:id="rId11"/>
    <p:sldId id="258" r:id="rId12"/>
    <p:sldId id="260" r:id="rId13"/>
    <p:sldId id="261" r:id="rId14"/>
    <p:sldId id="278" r:id="rId15"/>
    <p:sldId id="262" r:id="rId16"/>
    <p:sldId id="263" r:id="rId17"/>
    <p:sldId id="264" r:id="rId18"/>
    <p:sldId id="265" r:id="rId19"/>
    <p:sldId id="288" r:id="rId20"/>
    <p:sldId id="280" r:id="rId21"/>
    <p:sldId id="268" r:id="rId22"/>
    <p:sldId id="287" r:id="rId23"/>
    <p:sldId id="267" r:id="rId24"/>
    <p:sldId id="289" r:id="rId25"/>
    <p:sldId id="269" r:id="rId26"/>
    <p:sldId id="270" r:id="rId27"/>
    <p:sldId id="271" r:id="rId28"/>
    <p:sldId id="272" r:id="rId29"/>
    <p:sldId id="273" r:id="rId30"/>
    <p:sldId id="274" r:id="rId31"/>
    <p:sldId id="275" r:id="rId32"/>
    <p:sldId id="276" r:id="rId33"/>
    <p:sldId id="291" r:id="rId34"/>
    <p:sldId id="290" r:id="rId35"/>
    <p:sldId id="292" r:id="rId36"/>
    <p:sldId id="293" r:id="rId37"/>
    <p:sldId id="294"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A40AD-57F9-49C4-BE0A-6FEC00E6C22F}" v="50" dt="2020-03-29T18:41:52.8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3" d="100"/>
          <a:sy n="43" d="100"/>
        </p:scale>
        <p:origin x="918"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F03BD-9AFF-4C1A-A850-86CF6AE83716}" type="datetimeFigureOut">
              <a:rPr lang="nl-NL" smtClean="0"/>
              <a:t>30-3-2021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05D73-41E2-41EB-BE18-88059ACC2884}" type="slidenum">
              <a:rPr lang="nl-NL" smtClean="0"/>
              <a:t>‹nr.›</a:t>
            </a:fld>
            <a:endParaRPr lang="nl-NL"/>
          </a:p>
        </p:txBody>
      </p:sp>
    </p:spTree>
    <p:extLst>
      <p:ext uri="{BB962C8B-B14F-4D97-AF65-F5344CB8AC3E}">
        <p14:creationId xmlns:p14="http://schemas.microsoft.com/office/powerpoint/2010/main" val="93009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59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3/30/2021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339235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38670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1685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30-3-2021</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FE44-A5AA-42C7-B98F-29D07F2F65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D8D0F06-84A6-4691-9705-64C62768A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BCFEECD-782B-407C-AAA5-E4222C20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8577EC-7AAE-4530-9B4B-409D54D4CDAE}"/>
              </a:ext>
            </a:extLst>
          </p:cNvPr>
          <p:cNvSpPr>
            <a:spLocks noGrp="1"/>
          </p:cNvSpPr>
          <p:nvPr>
            <p:ph type="dt" sz="half" idx="10"/>
          </p:nvPr>
        </p:nvSpPr>
        <p:spPr/>
        <p:txBody>
          <a:bodyPr/>
          <a:lstStyle/>
          <a:p>
            <a:fld id="{6E7B5CF4-FED3-4F06-A1DA-77B6877D7045}" type="datetimeFigureOut">
              <a:rPr lang="nl-NL" smtClean="0"/>
              <a:t>30-3-2021</a:t>
            </a:fld>
            <a:endParaRPr lang="nl-NL"/>
          </a:p>
        </p:txBody>
      </p:sp>
      <p:sp>
        <p:nvSpPr>
          <p:cNvPr id="6" name="Tijdelijke aanduiding voor voettekst 5">
            <a:extLst>
              <a:ext uri="{FF2B5EF4-FFF2-40B4-BE49-F238E27FC236}">
                <a16:creationId xmlns:a16="http://schemas.microsoft.com/office/drawing/2014/main" id="{3D7E4768-737D-41C6-99CE-68F4792AC9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D9C6FE-6FAE-4BAA-BF02-7843491B4FDC}"/>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308543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30-3-2021</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424595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702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52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61C17-82E9-4858-B325-89113C16CA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B747EA-484A-452F-9C6B-315E6D387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21BF693-CFA9-470F-9A91-A3143BFE6131}"/>
              </a:ext>
            </a:extLst>
          </p:cNvPr>
          <p:cNvSpPr>
            <a:spLocks noGrp="1"/>
          </p:cNvSpPr>
          <p:nvPr>
            <p:ph type="dt" sz="half" idx="10"/>
          </p:nvPr>
        </p:nvSpPr>
        <p:spPr/>
        <p:txBody>
          <a:bodyPr/>
          <a:lstStyle/>
          <a:p>
            <a:fld id="{67F7E4F5-7D1C-405A-831C-5596ACE3B1A3}" type="datetimeFigureOut">
              <a:rPr lang="nl-NL" smtClean="0"/>
              <a:t>30-3-2021</a:t>
            </a:fld>
            <a:endParaRPr lang="nl-NL"/>
          </a:p>
        </p:txBody>
      </p:sp>
      <p:sp>
        <p:nvSpPr>
          <p:cNvPr id="5" name="Tijdelijke aanduiding voor voettekst 4">
            <a:extLst>
              <a:ext uri="{FF2B5EF4-FFF2-40B4-BE49-F238E27FC236}">
                <a16:creationId xmlns:a16="http://schemas.microsoft.com/office/drawing/2014/main" id="{24381140-8744-4615-AC61-ECB2EEB618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60D66-5F33-41A1-930D-4C3F4E4E7171}"/>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4113287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A0772FD-9E00-4F5F-BE11-95456A5BBE62}"/>
              </a:ext>
            </a:extLst>
          </p:cNvPr>
          <p:cNvSpPr>
            <a:spLocks noGrp="1"/>
          </p:cNvSpPr>
          <p:nvPr>
            <p:ph type="dt" sz="half" idx="10"/>
          </p:nvPr>
        </p:nvSpPr>
        <p:spPr/>
        <p:txBody>
          <a:bodyPr/>
          <a:lstStyle/>
          <a:p>
            <a:fld id="{67F7E4F5-7D1C-405A-831C-5596ACE3B1A3}" type="datetimeFigureOut">
              <a:rPr lang="nl-NL" smtClean="0"/>
              <a:t>30-3-2021</a:t>
            </a:fld>
            <a:endParaRPr lang="nl-NL"/>
          </a:p>
        </p:txBody>
      </p:sp>
      <p:sp>
        <p:nvSpPr>
          <p:cNvPr id="3" name="Tijdelijke aanduiding voor voettekst 2">
            <a:extLst>
              <a:ext uri="{FF2B5EF4-FFF2-40B4-BE49-F238E27FC236}">
                <a16:creationId xmlns:a16="http://schemas.microsoft.com/office/drawing/2014/main" id="{CC9FBA69-91BD-433E-B562-0AB5FD64EE2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C9B337A-A9B6-49B2-B1D2-8BBB1A802439}"/>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325435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28A64-26E4-4427-80CD-81DEF07490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914511-8C8C-48BF-9A7D-041D4E7FC2D2}"/>
              </a:ext>
            </a:extLst>
          </p:cNvPr>
          <p:cNvSpPr>
            <a:spLocks noGrp="1"/>
          </p:cNvSpPr>
          <p:nvPr>
            <p:ph type="dt" sz="half" idx="10"/>
          </p:nvPr>
        </p:nvSpPr>
        <p:spPr/>
        <p:txBody>
          <a:bodyPr/>
          <a:lstStyle/>
          <a:p>
            <a:fld id="{67F7E4F5-7D1C-405A-831C-5596ACE3B1A3}" type="datetimeFigureOut">
              <a:rPr lang="nl-NL" smtClean="0"/>
              <a:t>30-3-2021</a:t>
            </a:fld>
            <a:endParaRPr lang="nl-NL"/>
          </a:p>
        </p:txBody>
      </p:sp>
      <p:sp>
        <p:nvSpPr>
          <p:cNvPr id="4" name="Tijdelijke aanduiding voor voettekst 3">
            <a:extLst>
              <a:ext uri="{FF2B5EF4-FFF2-40B4-BE49-F238E27FC236}">
                <a16:creationId xmlns:a16="http://schemas.microsoft.com/office/drawing/2014/main" id="{179C17D3-3C17-40CB-B51A-4574B9631C2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AB9BF9-86B8-4713-82D3-8B6A3CA1A465}"/>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61436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116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1550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294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996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025129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593095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726520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78610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65566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4727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759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3/30/2021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3189833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047791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1"/>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036142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30-3-2021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12771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51775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5600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23552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2997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3/30/2021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12596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3/30/2021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60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3/30/2021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8922990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3" r:id="rId5"/>
    <p:sldLayoutId id="2147483750" r:id="rId6"/>
    <p:sldLayoutId id="2147483709" r:id="rId7"/>
    <p:sldLayoutId id="2147483710" r:id="rId8"/>
    <p:sldLayoutId id="2147483711" r:id="rId9"/>
    <p:sldLayoutId id="2147483749" r:id="rId10"/>
    <p:sldLayoutId id="2147483714" r:id="rId11"/>
  </p:sldLayoutIdLst>
  <p:hf sldNum="0" hdr="0" ftr="0" dt="0"/>
  <p:txStyles>
    <p:title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30-3-2021</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747" r:id="rId1"/>
    <p:sldLayoutId id="2147483656" r:id="rId2"/>
    <p:sldLayoutId id="21474837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3/30/2021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1383895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134F35-D2A9-4BDF-A4EF-E667F4E7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FD7EB3-7BB1-43D3-A771-F623564F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26561C-0627-4E97-82DF-DE77B0113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E4F5-7D1C-405A-831C-5596ACE3B1A3}" type="datetimeFigureOut">
              <a:rPr lang="nl-NL" smtClean="0"/>
              <a:t>30-3-2021</a:t>
            </a:fld>
            <a:endParaRPr lang="nl-NL"/>
          </a:p>
        </p:txBody>
      </p:sp>
      <p:sp>
        <p:nvSpPr>
          <p:cNvPr id="5" name="Tijdelijke aanduiding voor voettekst 4">
            <a:extLst>
              <a:ext uri="{FF2B5EF4-FFF2-40B4-BE49-F238E27FC236}">
                <a16:creationId xmlns:a16="http://schemas.microsoft.com/office/drawing/2014/main" id="{48D92404-8FE0-4099-A143-2C7ADCDB7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9E41B40-14F5-453F-8519-37193C4D3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A27FB-EEE7-4F50-B94B-9082991C0D4E}" type="slidenum">
              <a:rPr lang="nl-NL" smtClean="0"/>
              <a:t>‹nr.›</a:t>
            </a:fld>
            <a:endParaRPr lang="nl-NL"/>
          </a:p>
        </p:txBody>
      </p:sp>
    </p:spTree>
    <p:extLst>
      <p:ext uri="{BB962C8B-B14F-4D97-AF65-F5344CB8AC3E}">
        <p14:creationId xmlns:p14="http://schemas.microsoft.com/office/powerpoint/2010/main" val="56841595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3/30/2021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393709"/>
      </p:ext>
    </p:extLst>
  </p:cSld>
  <p:clrMap bg1="lt1" tx1="dk1" bg2="lt2" tx2="dk2" accent1="accent1" accent2="accent2" accent3="accent3" accent4="accent4" accent5="accent5" accent6="accent6" hlink="hlink" folHlink="folHlink"/>
  <p:sldLayoutIdLst>
    <p:sldLayoutId id="2147483708" r:id="rId1"/>
    <p:sldLayoutId id="2147483712" r:id="rId2"/>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cstate="print"/>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2109908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utrecht-monitor.nl/sites/www.utrecht-monitor.nl/files/documenten/utrecht_monitor_2006.pdf" TargetMode="External"/><Relationship Id="rId2" Type="http://schemas.openxmlformats.org/officeDocument/2006/relationships/hyperlink" Target="https://staatvandeventer.nl/wijkenmonitor" TargetMode="External"/><Relationship Id="rId1" Type="http://schemas.openxmlformats.org/officeDocument/2006/relationships/slideLayout" Target="../slideLayouts/slideLayout6.xml"/><Relationship Id="rId4" Type="http://schemas.openxmlformats.org/officeDocument/2006/relationships/hyperlink" Target="https://www.lemontilburg.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B3849-C683-4EBB-80FA-00FA6EEC5CDC}"/>
              </a:ext>
            </a:extLst>
          </p:cNvPr>
          <p:cNvPicPr>
            <a:picLocks noChangeAspect="1"/>
          </p:cNvPicPr>
          <p:nvPr/>
        </p:nvPicPr>
        <p:blipFill rotWithShape="1">
          <a:blip r:embed="rId2"/>
          <a:srcRect t="5482" b="10248"/>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D18CA3">
              <a:alpha val="40000"/>
            </a:srgb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4B009107-7084-4638-957D-D9A431CA33E3}"/>
              </a:ext>
            </a:extLst>
          </p:cNvPr>
          <p:cNvSpPr>
            <a:spLocks noGrp="1"/>
          </p:cNvSpPr>
          <p:nvPr>
            <p:ph type="ctrTitle"/>
          </p:nvPr>
        </p:nvSpPr>
        <p:spPr>
          <a:xfrm>
            <a:off x="466524" y="1340361"/>
            <a:ext cx="3729162" cy="3341700"/>
          </a:xfrm>
        </p:spPr>
        <p:txBody>
          <a:bodyPr>
            <a:normAutofit/>
          </a:bodyPr>
          <a:lstStyle/>
          <a:p>
            <a:r>
              <a:rPr lang="nl-NL" sz="3600" dirty="0">
                <a:solidFill>
                  <a:schemeClr val="tx1"/>
                </a:solidFill>
              </a:rPr>
              <a:t>Laatste les Stad en wijk van periode 3</a:t>
            </a:r>
          </a:p>
        </p:txBody>
      </p:sp>
      <p:sp>
        <p:nvSpPr>
          <p:cNvPr id="3" name="Ondertitel 2">
            <a:extLst>
              <a:ext uri="{FF2B5EF4-FFF2-40B4-BE49-F238E27FC236}">
                <a16:creationId xmlns:a16="http://schemas.microsoft.com/office/drawing/2014/main" id="{890EF2EF-30FC-40FC-A11F-5429BAB33186}"/>
              </a:ext>
            </a:extLst>
          </p:cNvPr>
          <p:cNvSpPr>
            <a:spLocks noGrp="1"/>
          </p:cNvSpPr>
          <p:nvPr>
            <p:ph type="subTitle" idx="1"/>
          </p:nvPr>
        </p:nvSpPr>
        <p:spPr>
          <a:xfrm>
            <a:off x="434284" y="4731476"/>
            <a:ext cx="3793642" cy="970905"/>
          </a:xfrm>
        </p:spPr>
        <p:txBody>
          <a:bodyPr>
            <a:normAutofit/>
          </a:bodyPr>
          <a:lstStyle/>
          <a:p>
            <a:r>
              <a:rPr lang="nl-NL" dirty="0">
                <a:solidFill>
                  <a:schemeClr val="tx1"/>
                </a:solidFill>
              </a:rPr>
              <a:t>Maandag 30 maart 2020</a:t>
            </a:r>
          </a:p>
        </p:txBody>
      </p:sp>
    </p:spTree>
    <p:extLst>
      <p:ext uri="{BB962C8B-B14F-4D97-AF65-F5344CB8AC3E}">
        <p14:creationId xmlns:p14="http://schemas.microsoft.com/office/powerpoint/2010/main" val="7345207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5F4CC8-D174-413B-AC84-77E8F32AA302}"/>
              </a:ext>
            </a:extLst>
          </p:cNvPr>
          <p:cNvSpPr/>
          <p:nvPr/>
        </p:nvSpPr>
        <p:spPr>
          <a:xfrm>
            <a:off x="902970" y="689789"/>
            <a:ext cx="9987280" cy="2893100"/>
          </a:xfrm>
          <a:prstGeom prst="rect">
            <a:avLst/>
          </a:prstGeom>
        </p:spPr>
        <p:txBody>
          <a:bodyPr wrap="square">
            <a:spAutoFit/>
          </a:bodyPr>
          <a:lstStyle/>
          <a:p>
            <a:r>
              <a:rPr lang="nl-NL" sz="2800" b="1" dirty="0">
                <a:solidFill>
                  <a:schemeClr val="accent6"/>
                </a:solidFill>
              </a:rPr>
              <a:t>Inzoomen op 3 trends die op de wijken afkomen in relatie tot community building:   </a:t>
            </a:r>
          </a:p>
          <a:p>
            <a:endParaRPr lang="nl-NL" dirty="0"/>
          </a:p>
          <a:p>
            <a:r>
              <a:rPr lang="nl-NL" dirty="0"/>
              <a:t>1) Energietransitie en klimaat adaptie: de nieuwe stadsvernieuwing</a:t>
            </a:r>
          </a:p>
          <a:p>
            <a:endParaRPr lang="nl-NL" dirty="0"/>
          </a:p>
          <a:p>
            <a:r>
              <a:rPr lang="nl-NL" dirty="0"/>
              <a:t>2) Langer thuis wonen ouderen / meer mensen met psychiatrische rugzak in de wijk </a:t>
            </a:r>
            <a:r>
              <a:rPr lang="nl-NL" b="1" dirty="0">
                <a:solidFill>
                  <a:schemeClr val="accent2"/>
                </a:solidFill>
              </a:rPr>
              <a:t>(</a:t>
            </a:r>
            <a:r>
              <a:rPr lang="nl-NL" b="1" dirty="0" err="1">
                <a:solidFill>
                  <a:schemeClr val="accent2"/>
                </a:solidFill>
              </a:rPr>
              <a:t>extramuralisering</a:t>
            </a:r>
            <a:r>
              <a:rPr lang="nl-NL" b="1" dirty="0">
                <a:solidFill>
                  <a:schemeClr val="accent2"/>
                </a:solidFill>
              </a:rPr>
              <a:t>) </a:t>
            </a:r>
            <a:r>
              <a:rPr lang="nl-NL" dirty="0"/>
              <a:t>Het vergt ook veel van de “ontvangers” in de wijken, bijscholing voor buurtbewoners/vrijwilligers nodig</a:t>
            </a:r>
          </a:p>
          <a:p>
            <a:endParaRPr lang="nl-NL" dirty="0"/>
          </a:p>
          <a:p>
            <a:r>
              <a:rPr lang="nl-NL" dirty="0"/>
              <a:t>3) Zelfredzaamheid bij bewoners op welzijn en zorg (werkwijze sociale wijkteams)</a:t>
            </a:r>
          </a:p>
        </p:txBody>
      </p:sp>
      <p:sp>
        <p:nvSpPr>
          <p:cNvPr id="4" name="Rechthoek 3">
            <a:extLst>
              <a:ext uri="{FF2B5EF4-FFF2-40B4-BE49-F238E27FC236}">
                <a16:creationId xmlns:a16="http://schemas.microsoft.com/office/drawing/2014/main" id="{CB5FC95A-D144-4928-BB61-96FAA1687BB8}"/>
              </a:ext>
            </a:extLst>
          </p:cNvPr>
          <p:cNvSpPr/>
          <p:nvPr/>
        </p:nvSpPr>
        <p:spPr>
          <a:xfrm>
            <a:off x="5977217" y="3244334"/>
            <a:ext cx="237566" cy="369332"/>
          </a:xfrm>
          <a:prstGeom prst="rect">
            <a:avLst/>
          </a:prstGeom>
        </p:spPr>
        <p:txBody>
          <a:bodyPr wrap="none">
            <a:spAutoFit/>
          </a:bodyPr>
          <a:lstStyle/>
          <a:p>
            <a:r>
              <a:rPr lang="nl-NL"/>
              <a:t> </a:t>
            </a:r>
            <a:endParaRPr lang="nl-NL" dirty="0"/>
          </a:p>
        </p:txBody>
      </p:sp>
      <p:sp>
        <p:nvSpPr>
          <p:cNvPr id="5" name="Rechthoek 4">
            <a:extLst>
              <a:ext uri="{FF2B5EF4-FFF2-40B4-BE49-F238E27FC236}">
                <a16:creationId xmlns:a16="http://schemas.microsoft.com/office/drawing/2014/main" id="{DF3FCFDB-1706-4694-A2FD-A2CFAD9D17A1}"/>
              </a:ext>
            </a:extLst>
          </p:cNvPr>
          <p:cNvSpPr/>
          <p:nvPr/>
        </p:nvSpPr>
        <p:spPr>
          <a:xfrm>
            <a:off x="902971" y="3952218"/>
            <a:ext cx="10765156" cy="1569660"/>
          </a:xfrm>
          <a:prstGeom prst="rect">
            <a:avLst/>
          </a:prstGeom>
          <a:solidFill>
            <a:schemeClr val="accent6">
              <a:lumMod val="20000"/>
              <a:lumOff val="80000"/>
            </a:schemeClr>
          </a:solidFill>
          <a:ln>
            <a:solidFill>
              <a:schemeClr val="accent2"/>
            </a:solidFill>
          </a:ln>
        </p:spPr>
        <p:txBody>
          <a:bodyPr wrap="square">
            <a:spAutoFit/>
          </a:bodyPr>
          <a:lstStyle/>
          <a:p>
            <a:r>
              <a:rPr lang="nl-NL" sz="1600" dirty="0"/>
              <a:t>De criteria om in aanmerking te komen voor zorg met verblijf worden in een aantal stappen verzwaard. Dit gebeurt onder de noemer ‘scheiden van wonen en zorg’ of </a:t>
            </a:r>
            <a:r>
              <a:rPr lang="nl-NL" sz="1600" dirty="0" err="1"/>
              <a:t>extramuralisering</a:t>
            </a:r>
            <a:r>
              <a:rPr lang="nl-NL" sz="1600" dirty="0"/>
              <a:t>. De zorg en ondersteuning aan deze kwetsbare mensen moet voortaan bij mensen thuis worden georganiseerd. Dat betekent dat corporaties de komende tijd steeds meer ouderen met fysieke problemen, maar ook meer mensen met psychische problemen en meer mensen met een verstandelijke beperking (bijzondere doelgroepen) zullen huisvesten. Mensen met problemen blijven langer thuis wonen en stromen na een opname sneller uit.</a:t>
            </a:r>
          </a:p>
        </p:txBody>
      </p:sp>
      <p:cxnSp>
        <p:nvCxnSpPr>
          <p:cNvPr id="7" name="Verbindingslijn: gebogen 6">
            <a:extLst>
              <a:ext uri="{FF2B5EF4-FFF2-40B4-BE49-F238E27FC236}">
                <a16:creationId xmlns:a16="http://schemas.microsoft.com/office/drawing/2014/main" id="{0DDFFF5D-0B60-4854-BAE5-232C4DD18004}"/>
              </a:ext>
            </a:extLst>
          </p:cNvPr>
          <p:cNvCxnSpPr/>
          <p:nvPr/>
        </p:nvCxnSpPr>
        <p:spPr>
          <a:xfrm rot="16200000" flipH="1">
            <a:off x="10224250" y="3104534"/>
            <a:ext cx="1764000" cy="432000"/>
          </a:xfrm>
          <a:prstGeom prst="bentConnector3">
            <a:avLst/>
          </a:prstGeom>
          <a:ln>
            <a:solidFill>
              <a:schemeClr val="accent2"/>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628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B268449-90EE-4D7E-AFF6-7DAA7119712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700" dirty="0"/>
          </a:p>
          <a:p>
            <a:pPr>
              <a:spcAft>
                <a:spcPts val="600"/>
              </a:spcAft>
            </a:pPr>
            <a:r>
              <a:rPr lang="en-US" sz="3700" b="1" dirty="0">
                <a:solidFill>
                  <a:schemeClr val="accent6"/>
                </a:solidFill>
              </a:rPr>
              <a:t>De </a:t>
            </a:r>
            <a:r>
              <a:rPr lang="en-US" sz="3700" b="1" dirty="0" err="1">
                <a:solidFill>
                  <a:schemeClr val="accent6"/>
                </a:solidFill>
              </a:rPr>
              <a:t>samenhang</a:t>
            </a:r>
            <a:r>
              <a:rPr lang="en-US" sz="3700" b="1" dirty="0">
                <a:solidFill>
                  <a:schemeClr val="accent6"/>
                </a:solidFill>
              </a:rPr>
              <a:t>:</a:t>
            </a:r>
          </a:p>
        </p:txBody>
      </p:sp>
      <p:sp>
        <p:nvSpPr>
          <p:cNvPr id="2" name="Rechthoek 1">
            <a:extLst>
              <a:ext uri="{FF2B5EF4-FFF2-40B4-BE49-F238E27FC236}">
                <a16:creationId xmlns:a16="http://schemas.microsoft.com/office/drawing/2014/main" id="{FB52D1CC-C968-4ADF-AAF4-038AE91C2F51}"/>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err="1"/>
              <a:t>Werken</a:t>
            </a:r>
            <a:r>
              <a:rPr lang="en-US" sz="2000" dirty="0"/>
              <a:t> met </a:t>
            </a:r>
            <a:r>
              <a:rPr lang="en-US" sz="2000" dirty="0" err="1"/>
              <a:t>mensen</a:t>
            </a:r>
            <a:r>
              <a:rPr lang="en-US" sz="2000" dirty="0"/>
              <a:t> in de </a:t>
            </a:r>
            <a:r>
              <a:rPr lang="en-US" sz="2000" dirty="0" err="1"/>
              <a:t>wijk</a:t>
            </a:r>
            <a:r>
              <a:rPr lang="en-US" sz="2000" dirty="0"/>
              <a:t>, in </a:t>
            </a:r>
            <a:r>
              <a:rPr lang="en-US" sz="2000" dirty="0" err="1"/>
              <a:t>een</a:t>
            </a:r>
            <a:r>
              <a:rPr lang="en-US" sz="2000" dirty="0"/>
              <a:t> </a:t>
            </a:r>
            <a:r>
              <a:rPr lang="en-US" sz="2000" dirty="0" err="1"/>
              <a:t>organisatie</a:t>
            </a:r>
            <a:r>
              <a:rPr lang="en-US" sz="2000" dirty="0"/>
              <a:t> of </a:t>
            </a:r>
            <a:r>
              <a:rPr lang="en-US" sz="2000" dirty="0" err="1"/>
              <a:t>bedrijf</a:t>
            </a:r>
            <a:r>
              <a:rPr lang="en-US" sz="2000" dirty="0"/>
              <a:t> is </a:t>
            </a:r>
            <a:r>
              <a:rPr lang="en-US" sz="2000" dirty="0" err="1"/>
              <a:t>werken</a:t>
            </a:r>
            <a:r>
              <a:rPr lang="en-US" sz="2000" dirty="0"/>
              <a:t> met </a:t>
            </a:r>
            <a:r>
              <a:rPr lang="en-US" sz="2000" dirty="0" err="1"/>
              <a:t>groepen</a:t>
            </a:r>
            <a:r>
              <a:rPr lang="en-US" sz="2000" dirty="0"/>
              <a:t>. </a:t>
            </a:r>
          </a:p>
          <a:p>
            <a:pPr indent="-228600">
              <a:lnSpc>
                <a:spcPct val="90000"/>
              </a:lnSpc>
              <a:spcAft>
                <a:spcPts val="800"/>
              </a:spcAft>
              <a:buFont typeface="Arial" panose="020B0604020202020204" pitchFamily="34" charset="0"/>
              <a:buChar char="•"/>
            </a:pPr>
            <a:r>
              <a:rPr lang="en-US" sz="2000" dirty="0" err="1"/>
              <a:t>Belangrijk</a:t>
            </a:r>
            <a:r>
              <a:rPr lang="en-US" sz="2000" dirty="0"/>
              <a:t> om </a:t>
            </a:r>
            <a:r>
              <a:rPr lang="en-US" sz="2000" dirty="0" err="1"/>
              <a:t>te</a:t>
            </a:r>
            <a:r>
              <a:rPr lang="en-US" sz="2000" dirty="0"/>
              <a:t> </a:t>
            </a:r>
            <a:r>
              <a:rPr lang="en-US" sz="2000" dirty="0" err="1"/>
              <a:t>weten</a:t>
            </a:r>
            <a:r>
              <a:rPr lang="en-US" sz="2000" dirty="0"/>
              <a:t> met </a:t>
            </a:r>
            <a:r>
              <a:rPr lang="en-US" sz="2000" dirty="0" err="1"/>
              <a:t>wie</a:t>
            </a:r>
            <a:r>
              <a:rPr lang="en-US" sz="2000" dirty="0"/>
              <a:t> je </a:t>
            </a:r>
            <a:r>
              <a:rPr lang="en-US" sz="2000" dirty="0" err="1"/>
              <a:t>te</a:t>
            </a:r>
            <a:r>
              <a:rPr lang="en-US" sz="2000" dirty="0"/>
              <a:t> </a:t>
            </a:r>
            <a:r>
              <a:rPr lang="en-US" sz="2000" dirty="0" err="1"/>
              <a:t>maken</a:t>
            </a:r>
            <a:r>
              <a:rPr lang="en-US" sz="2000" dirty="0"/>
              <a:t> </a:t>
            </a:r>
            <a:r>
              <a:rPr lang="en-US" sz="2000" dirty="0" err="1"/>
              <a:t>hebt</a:t>
            </a:r>
            <a:r>
              <a:rPr lang="en-US" sz="2000" dirty="0"/>
              <a:t>: </a:t>
            </a:r>
            <a:r>
              <a:rPr lang="en-US" sz="2000" dirty="0" err="1"/>
              <a:t>culturen</a:t>
            </a:r>
            <a:r>
              <a:rPr lang="en-US" sz="2000" dirty="0"/>
              <a:t>, </a:t>
            </a:r>
            <a:r>
              <a:rPr lang="en-US" sz="2000" dirty="0" err="1"/>
              <a:t>leefstijlen</a:t>
            </a:r>
            <a:r>
              <a:rPr lang="en-US" sz="2000" dirty="0"/>
              <a:t>, </a:t>
            </a:r>
            <a:r>
              <a:rPr lang="en-US" sz="2000" dirty="0" err="1"/>
              <a:t>groepskenmerken</a:t>
            </a:r>
            <a:endParaRPr lang="en-US" sz="2000" dirty="0"/>
          </a:p>
          <a:p>
            <a:pPr indent="-228600">
              <a:lnSpc>
                <a:spcPct val="90000"/>
              </a:lnSpc>
              <a:spcAft>
                <a:spcPts val="800"/>
              </a:spcAft>
              <a:buFont typeface="Arial" panose="020B0604020202020204" pitchFamily="34" charset="0"/>
              <a:buChar char="•"/>
            </a:pPr>
            <a:r>
              <a:rPr lang="en-US" sz="2000" dirty="0"/>
              <a:t>Hoe is </a:t>
            </a:r>
            <a:r>
              <a:rPr lang="en-US" sz="2000" dirty="0" err="1"/>
              <a:t>dat</a:t>
            </a:r>
            <a:r>
              <a:rPr lang="en-US" sz="2000" dirty="0"/>
              <a:t> </a:t>
            </a:r>
            <a:r>
              <a:rPr lang="en-US" sz="2000" dirty="0" err="1"/>
              <a:t>ontstaan</a:t>
            </a:r>
            <a:r>
              <a:rPr lang="en-US" sz="2000" dirty="0"/>
              <a:t> &gt; </a:t>
            </a:r>
            <a:r>
              <a:rPr lang="en-US" sz="2000" dirty="0" err="1"/>
              <a:t>socialisatie</a:t>
            </a:r>
            <a:r>
              <a:rPr lang="en-US" sz="2000" dirty="0"/>
              <a:t> </a:t>
            </a:r>
          </a:p>
          <a:p>
            <a:pPr indent="-228600">
              <a:lnSpc>
                <a:spcPct val="90000"/>
              </a:lnSpc>
              <a:spcAft>
                <a:spcPts val="800"/>
              </a:spcAft>
              <a:buFont typeface="Arial" panose="020B0604020202020204" pitchFamily="34" charset="0"/>
              <a:buChar char="•"/>
            </a:pPr>
            <a:r>
              <a:rPr lang="en-US" sz="2000" dirty="0" err="1"/>
              <a:t>Als</a:t>
            </a:r>
            <a:r>
              <a:rPr lang="en-US" sz="2000" dirty="0"/>
              <a:t> professional </a:t>
            </a:r>
            <a:r>
              <a:rPr lang="en-US" sz="2000" dirty="0" err="1"/>
              <a:t>hou</a:t>
            </a:r>
            <a:r>
              <a:rPr lang="en-US" sz="2000" dirty="0"/>
              <a:t> je </a:t>
            </a:r>
            <a:r>
              <a:rPr lang="en-US" sz="2000" dirty="0" err="1"/>
              <a:t>hier</a:t>
            </a:r>
            <a:r>
              <a:rPr lang="en-US" sz="2000" dirty="0"/>
              <a:t> </a:t>
            </a:r>
            <a:r>
              <a:rPr lang="en-US" sz="2000" dirty="0" err="1"/>
              <a:t>rekening</a:t>
            </a:r>
            <a:r>
              <a:rPr lang="en-US" sz="2000" dirty="0"/>
              <a:t> mee om tot </a:t>
            </a:r>
            <a:r>
              <a:rPr lang="en-US" sz="2000" dirty="0" err="1"/>
              <a:t>resultaten</a:t>
            </a:r>
            <a:r>
              <a:rPr lang="en-US" sz="2000" dirty="0"/>
              <a:t> </a:t>
            </a:r>
            <a:r>
              <a:rPr lang="en-US" sz="2000" dirty="0" err="1"/>
              <a:t>te</a:t>
            </a:r>
            <a:r>
              <a:rPr lang="en-US" sz="2000" dirty="0"/>
              <a:t> </a:t>
            </a:r>
            <a:r>
              <a:rPr lang="en-US" sz="2000" dirty="0" err="1"/>
              <a:t>komen</a:t>
            </a:r>
            <a:r>
              <a:rPr lang="en-US" sz="2000" dirty="0"/>
              <a:t> </a:t>
            </a:r>
          </a:p>
          <a:p>
            <a:pPr indent="-228600">
              <a:lnSpc>
                <a:spcPct val="90000"/>
              </a:lnSpc>
              <a:spcAft>
                <a:spcPts val="800"/>
              </a:spcAft>
              <a:buFont typeface="Arial" panose="020B0604020202020204" pitchFamily="34" charset="0"/>
              <a:buChar char="•"/>
            </a:pPr>
            <a:r>
              <a:rPr lang="en-US" sz="2000" dirty="0" err="1"/>
              <a:t>Afhankelijk</a:t>
            </a:r>
            <a:r>
              <a:rPr lang="en-US" sz="2000" dirty="0"/>
              <a:t> van de </a:t>
            </a:r>
            <a:r>
              <a:rPr lang="en-US" sz="2000" dirty="0" err="1"/>
              <a:t>beoogde</a:t>
            </a:r>
            <a:r>
              <a:rPr lang="en-US" sz="2000" dirty="0"/>
              <a:t> </a:t>
            </a:r>
            <a:r>
              <a:rPr lang="en-US" sz="2000" dirty="0" err="1"/>
              <a:t>resultaten</a:t>
            </a:r>
            <a:r>
              <a:rPr lang="en-US" sz="2000" dirty="0"/>
              <a:t> </a:t>
            </a:r>
            <a:r>
              <a:rPr lang="en-US" sz="2000" dirty="0" err="1"/>
              <a:t>ga</a:t>
            </a:r>
            <a:r>
              <a:rPr lang="en-US" sz="2000" dirty="0"/>
              <a:t> je </a:t>
            </a:r>
            <a:r>
              <a:rPr lang="en-US" sz="2000" dirty="0" err="1"/>
              <a:t>aan</a:t>
            </a:r>
            <a:r>
              <a:rPr lang="en-US" sz="2000" dirty="0"/>
              <a:t> de slag  &gt; </a:t>
            </a:r>
            <a:r>
              <a:rPr lang="en-US" sz="2000" dirty="0" err="1"/>
              <a:t>leefstijl</a:t>
            </a:r>
            <a:r>
              <a:rPr lang="en-US" sz="2000" dirty="0"/>
              <a:t> </a:t>
            </a:r>
            <a:r>
              <a:rPr lang="en-US" sz="2000" dirty="0" err="1"/>
              <a:t>gerichte</a:t>
            </a:r>
            <a:r>
              <a:rPr lang="en-US" sz="2000" dirty="0"/>
              <a:t> </a:t>
            </a:r>
            <a:r>
              <a:rPr lang="en-US" sz="2000" dirty="0" err="1"/>
              <a:t>participatie</a:t>
            </a:r>
            <a:r>
              <a:rPr lang="en-US" sz="2000" dirty="0"/>
              <a:t> ladder</a:t>
            </a:r>
          </a:p>
          <a:p>
            <a:pPr indent="-228600">
              <a:lnSpc>
                <a:spcPct val="90000"/>
              </a:lnSpc>
              <a:spcAft>
                <a:spcPts val="800"/>
              </a:spcAft>
              <a:buFont typeface="Arial" panose="020B0604020202020204" pitchFamily="34" charset="0"/>
              <a:buChar char="•"/>
            </a:pPr>
            <a:r>
              <a:rPr lang="en-US" sz="2000" dirty="0" err="1"/>
              <a:t>Groepscohesie</a:t>
            </a:r>
            <a:r>
              <a:rPr lang="en-US" sz="2000" dirty="0"/>
              <a:t> is </a:t>
            </a:r>
            <a:r>
              <a:rPr lang="en-US" sz="2000" dirty="0" err="1"/>
              <a:t>belangrijk</a:t>
            </a:r>
            <a:r>
              <a:rPr lang="en-US" sz="2000" dirty="0"/>
              <a:t> om </a:t>
            </a:r>
            <a:r>
              <a:rPr lang="en-US" sz="2000" dirty="0" err="1"/>
              <a:t>samen</a:t>
            </a:r>
            <a:r>
              <a:rPr lang="en-US" sz="2000" dirty="0"/>
              <a:t> </a:t>
            </a:r>
            <a:r>
              <a:rPr lang="en-US" sz="2000" dirty="0" err="1"/>
              <a:t>naar</a:t>
            </a:r>
            <a:r>
              <a:rPr lang="en-US" sz="2000" dirty="0"/>
              <a:t> die </a:t>
            </a:r>
            <a:r>
              <a:rPr lang="en-US" sz="2000" dirty="0" err="1"/>
              <a:t>beoogde</a:t>
            </a:r>
            <a:r>
              <a:rPr lang="en-US" sz="2000" dirty="0"/>
              <a:t> </a:t>
            </a:r>
            <a:r>
              <a:rPr lang="en-US" sz="2000" dirty="0" err="1"/>
              <a:t>resultaten</a:t>
            </a:r>
            <a:r>
              <a:rPr lang="en-US" sz="2000" dirty="0"/>
              <a:t> </a:t>
            </a:r>
            <a:r>
              <a:rPr lang="en-US" sz="2000" dirty="0" err="1"/>
              <a:t>te</a:t>
            </a:r>
            <a:r>
              <a:rPr lang="en-US" sz="2000" dirty="0"/>
              <a:t> </a:t>
            </a:r>
            <a:r>
              <a:rPr lang="en-US" sz="2000" dirty="0" err="1"/>
              <a:t>werken</a:t>
            </a:r>
            <a:r>
              <a:rPr lang="en-US" sz="2000" dirty="0"/>
              <a:t> &gt; </a:t>
            </a:r>
            <a:r>
              <a:rPr lang="en-US" sz="2000" dirty="0" err="1"/>
              <a:t>groepsstructuur</a:t>
            </a:r>
            <a:r>
              <a:rPr lang="en-US" sz="2000" dirty="0"/>
              <a:t> </a:t>
            </a:r>
          </a:p>
        </p:txBody>
      </p:sp>
      <p:pic>
        <p:nvPicPr>
          <p:cNvPr id="3" name="Afbeelding 2" descr="Afbeelding met tafel&#10;&#10;Automatisch gegenereerde beschrijving">
            <a:extLst>
              <a:ext uri="{FF2B5EF4-FFF2-40B4-BE49-F238E27FC236}">
                <a16:creationId xmlns:a16="http://schemas.microsoft.com/office/drawing/2014/main" id="{97E0A86D-E584-4BD7-9ADA-E2C873E3E3B0}"/>
              </a:ext>
            </a:extLst>
          </p:cNvPr>
          <p:cNvPicPr>
            <a:picLocks noChangeAspect="1"/>
          </p:cNvPicPr>
          <p:nvPr/>
        </p:nvPicPr>
        <p:blipFill rotWithShape="1">
          <a:blip r:embed="rId2"/>
          <a:srcRect r="4001" b="-1"/>
          <a:stretch/>
        </p:blipFill>
        <p:spPr>
          <a:xfrm>
            <a:off x="476271" y="629268"/>
            <a:ext cx="3952854" cy="5847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11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6">
              <a:lumMod val="20000"/>
              <a:lumOff val="80000"/>
            </a:schemeClr>
          </a:solidFill>
        </p:spPr>
        <p:txBody>
          <a:bodyPr/>
          <a:lstStyle/>
          <a:p>
            <a:r>
              <a:rPr lang="nl-NL" dirty="0"/>
              <a:t>Leefstijlen</a:t>
            </a:r>
            <a:br>
              <a:rPr lang="nl-NL" dirty="0"/>
            </a:br>
            <a:r>
              <a:rPr lang="nl-NL" dirty="0"/>
              <a:t>1: 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fontAlgn="base"/>
            <a:r>
              <a:rPr lang="nl-NL" dirty="0">
                <a:solidFill>
                  <a:srgbClr val="333333"/>
                </a:solidFill>
                <a:latin typeface="Arial" panose="020B0604020202020204" pitchFamily="34" charset="0"/>
              </a:rPr>
              <a:t>De invloed van sociale en demografische kenmerken op de opvattingen en het gedrag van mensen is sterk verminderd. Afkomst, sociale klasse, leeftijd en woonplaats zijn niet meer bepalend voor een succesvolle </a:t>
            </a:r>
            <a:r>
              <a:rPr lang="nl-NL" dirty="0" err="1">
                <a:solidFill>
                  <a:srgbClr val="333333"/>
                </a:solidFill>
                <a:latin typeface="Arial" panose="020B0604020202020204" pitchFamily="34" charset="0"/>
              </a:rPr>
              <a:t>doelgroepsegmentatie</a:t>
            </a:r>
            <a:r>
              <a:rPr lang="nl-NL" dirty="0">
                <a:solidFill>
                  <a:srgbClr val="333333"/>
                </a:solidFill>
                <a:latin typeface="Arial" panose="020B0604020202020204" pitchFamily="34" charset="0"/>
              </a:rPr>
              <a:t>.</a:t>
            </a:r>
            <a:r>
              <a:rPr lang="nl-NL" dirty="0">
                <a:solidFill>
                  <a:srgbClr val="000000"/>
                </a:solidFill>
                <a:latin typeface="Arial" panose="020B0604020202020204" pitchFamily="34" charset="0"/>
              </a:rPr>
              <a:t> </a:t>
            </a:r>
          </a:p>
          <a:p>
            <a:pPr fontAlgn="base"/>
            <a:endParaRPr lang="nl-NL" dirty="0">
              <a:solidFill>
                <a:srgbClr val="000000"/>
              </a:solidFill>
              <a:latin typeface="Segoe UI" panose="020B0502040204020203" pitchFamily="34" charset="0"/>
            </a:endParaRPr>
          </a:p>
          <a:p>
            <a:pPr fontAlgn="base"/>
            <a:r>
              <a:rPr lang="nl-NL" dirty="0">
                <a:solidFill>
                  <a:srgbClr val="333333"/>
                </a:solidFill>
                <a:latin typeface="Arial" panose="020B0604020202020204" pitchFamily="34" charset="0"/>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lang="nl-NL"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r>
              <a:rPr lang="nl-NL" dirty="0">
                <a:solidFill>
                  <a:schemeClr val="accent6"/>
                </a:solidFill>
                <a:latin typeface="Arial" panose="020B0604020202020204" pitchFamily="34" charset="0"/>
              </a:rPr>
              <a:t>Het </a:t>
            </a:r>
            <a:r>
              <a:rPr lang="nl-NL" dirty="0" err="1">
                <a:solidFill>
                  <a:schemeClr val="accent6"/>
                </a:solidFill>
                <a:latin typeface="Arial" panose="020B0604020202020204" pitchFamily="34" charset="0"/>
              </a:rPr>
              <a:t>Mentality</a:t>
            </a:r>
            <a:r>
              <a:rPr lang="nl-NL" dirty="0">
                <a:solidFill>
                  <a:schemeClr val="accent6"/>
                </a:solidFill>
                <a:latin typeface="Arial" panose="020B0604020202020204" pitchFamily="34" charset="0"/>
              </a:rPr>
              <a:t>-model deelt Nederlanders op in </a:t>
            </a:r>
            <a:r>
              <a:rPr lang="nl-NL" u="sng" dirty="0">
                <a:solidFill>
                  <a:schemeClr val="accent6"/>
                </a:solidFill>
                <a:latin typeface="Arial" panose="020B0604020202020204" pitchFamily="34" charset="0"/>
                <a:hlinkClick r:id="rId2">
                  <a:extLst>
                    <a:ext uri="{A12FA001-AC4F-418D-AE19-62706E023703}">
                      <ahyp:hlinkClr xmlns:ahyp="http://schemas.microsoft.com/office/drawing/2018/hyperlinkcolor" val="tx"/>
                    </a:ext>
                  </a:extLst>
                </a:hlinkClick>
              </a:rPr>
              <a:t>acht milieus naar hun levensinstelling</a:t>
            </a:r>
            <a:r>
              <a:rPr lang="nl-NL" dirty="0">
                <a:solidFill>
                  <a:schemeClr val="accent6"/>
                </a:solidFill>
                <a:latin typeface="Arial" panose="020B0604020202020204" pitchFamily="34" charset="0"/>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lang="nl-NL" dirty="0">
              <a:solidFill>
                <a:schemeClr val="accent6"/>
              </a:solidFill>
            </a:endParaRPr>
          </a:p>
        </p:txBody>
      </p:sp>
    </p:spTree>
    <p:extLst>
      <p:ext uri="{BB962C8B-B14F-4D97-AF65-F5344CB8AC3E}">
        <p14:creationId xmlns:p14="http://schemas.microsoft.com/office/powerpoint/2010/main" val="297045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800"/>
              </a:spcAft>
            </a:pPr>
            <a:r>
              <a:rPr lang="en-US" sz="1600" kern="1200">
                <a:solidFill>
                  <a:srgbClr val="FFFFFF"/>
                </a:solidFill>
                <a:latin typeface="+mj-lt"/>
                <a:ea typeface="+mj-ea"/>
                <a:cs typeface="+mj-cs"/>
              </a:rPr>
              <a:t> </a:t>
            </a:r>
          </a:p>
          <a:p>
            <a:pPr algn="ctr">
              <a:lnSpc>
                <a:spcPct val="90000"/>
              </a:lnSpc>
              <a:spcBef>
                <a:spcPct val="0"/>
              </a:spcBef>
              <a:spcAft>
                <a:spcPts val="0"/>
              </a:spcAft>
            </a:pPr>
            <a:r>
              <a:rPr lang="en-US" sz="1600" b="1" kern="1200">
                <a:solidFill>
                  <a:srgbClr val="FFFFFF"/>
                </a:solidFill>
                <a:latin typeface="+mj-lt"/>
                <a:ea typeface="+mj-ea"/>
                <a:cs typeface="+mj-cs"/>
              </a:rPr>
              <a:t>Betrek inwoners op een manier die bij hen past!</a:t>
            </a:r>
            <a:endParaRPr lang="en-US" sz="1600" kern="1200">
              <a:solidFill>
                <a:srgbClr val="FFFFFF"/>
              </a:solidFill>
              <a:latin typeface="+mj-lt"/>
              <a:ea typeface="+mj-ea"/>
              <a:cs typeface="+mj-cs"/>
            </a:endParaRPr>
          </a:p>
          <a:p>
            <a:pPr algn="ctr">
              <a:lnSpc>
                <a:spcPct val="90000"/>
              </a:lnSpc>
              <a:spcBef>
                <a:spcPct val="0"/>
              </a:spcBef>
            </a:pPr>
            <a:r>
              <a:rPr lang="en-US" sz="1600" kern="1200">
                <a:solidFill>
                  <a:srgbClr val="FFFFFF"/>
                </a:solidFill>
                <a:latin typeface="+mj-lt"/>
                <a:ea typeface="+mj-ea"/>
                <a:cs typeface="+mj-cs"/>
              </a:rPr>
              <a:t>Model van Citizens: </a:t>
            </a:r>
          </a:p>
          <a:p>
            <a:pPr algn="ctr">
              <a:lnSpc>
                <a:spcPct val="90000"/>
              </a:lnSpc>
              <a:spcBef>
                <a:spcPct val="0"/>
              </a:spcBef>
            </a:pPr>
            <a:r>
              <a:rPr lang="en-US" sz="1600" kern="1200">
                <a:solidFill>
                  <a:srgbClr val="FFFFFF"/>
                </a:solidFill>
                <a:latin typeface="+mj-lt"/>
                <a:ea typeface="+mj-ea"/>
                <a:cs typeface="+mj-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Wie wil je bereiken?</a:t>
            </a:r>
          </a:p>
        </p:txBody>
      </p:sp>
    </p:spTree>
    <p:extLst>
      <p:ext uri="{BB962C8B-B14F-4D97-AF65-F5344CB8AC3E}">
        <p14:creationId xmlns:p14="http://schemas.microsoft.com/office/powerpoint/2010/main" val="279813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4000" dirty="0"/>
              <a:t>3. </a:t>
            </a:r>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752475" y="2192378"/>
            <a:ext cx="10424160" cy="4093428"/>
          </a:xfrm>
          <a:prstGeom prst="rect">
            <a:avLst/>
          </a:prstGeom>
        </p:spPr>
        <p:txBody>
          <a:bodyPr wrap="square">
            <a:spAutoFit/>
          </a:bodyPr>
          <a:lstStyle/>
          <a:p>
            <a:r>
              <a:rPr lang="nl-NL" sz="2000" dirty="0">
                <a:solidFill>
                  <a:srgbClr val="212529"/>
                </a:solidFill>
                <a:latin typeface="+mj-lt"/>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r>
              <a:rPr lang="nl-NL" sz="2000" dirty="0">
                <a:latin typeface="+mj-lt"/>
              </a:rPr>
              <a:t>Vier segmenten</a:t>
            </a:r>
          </a:p>
          <a:p>
            <a:endParaRPr lang="nl-NL" sz="2000" dirty="0">
              <a:latin typeface="+mj-lt"/>
            </a:endParaRPr>
          </a:p>
          <a:p>
            <a:r>
              <a:rPr lang="nl-NL" sz="2000" dirty="0">
                <a:latin typeface="+mj-lt"/>
              </a:rPr>
              <a:t>Door deze assen te laten kruisen, ontstaan vier segmenten. Deze segmenten zijn aan vier woorden en kleuren gekoppeld. Van linksboven naar linksonder, met de klok mee zijn het:</a:t>
            </a:r>
          </a:p>
          <a:p>
            <a:endParaRPr lang="nl-NL" sz="2000" dirty="0">
              <a:latin typeface="+mj-lt"/>
            </a:endParaRPr>
          </a:p>
          <a:p>
            <a:r>
              <a:rPr lang="nl-NL" sz="2000" dirty="0">
                <a:latin typeface="+mj-lt"/>
              </a:rPr>
              <a:t>De rode leefstijl (vrijheid)</a:t>
            </a:r>
          </a:p>
          <a:p>
            <a:r>
              <a:rPr lang="nl-NL" sz="2000" dirty="0">
                <a:latin typeface="+mj-lt"/>
              </a:rPr>
              <a:t>De gele leefstijl (harmonie)</a:t>
            </a:r>
          </a:p>
          <a:p>
            <a:r>
              <a:rPr lang="nl-NL" sz="2000" dirty="0">
                <a:latin typeface="+mj-lt"/>
              </a:rPr>
              <a:t>De groene leefstijl (zekerheid)</a:t>
            </a:r>
          </a:p>
          <a:p>
            <a:r>
              <a:rPr lang="nl-NL" sz="2000" dirty="0">
                <a:latin typeface="+mj-lt"/>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8104277" y="6202780"/>
            <a:ext cx="3146246" cy="369332"/>
          </a:xfrm>
          <a:prstGeom prst="rect">
            <a:avLst/>
          </a:prstGeom>
          <a:solidFill>
            <a:schemeClr val="accent1">
              <a:lumMod val="20000"/>
              <a:lumOff val="80000"/>
            </a:schemeClr>
          </a:solidFill>
        </p:spPr>
        <p:txBody>
          <a:bodyPr wrap="none">
            <a:spAutoFit/>
          </a:bodyPr>
          <a:lstStyle/>
          <a:p>
            <a:r>
              <a:rPr lang="nl-NL" dirty="0"/>
              <a:t>https://dashboard.tmww.nl/bsr</a:t>
            </a:r>
          </a:p>
        </p:txBody>
      </p:sp>
    </p:spTree>
    <p:extLst>
      <p:ext uri="{BB962C8B-B14F-4D97-AF65-F5344CB8AC3E}">
        <p14:creationId xmlns:p14="http://schemas.microsoft.com/office/powerpoint/2010/main" val="199721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Piramide van betrokkenheid">
            <a:extLst>
              <a:ext uri="{FF2B5EF4-FFF2-40B4-BE49-F238E27FC236}">
                <a16:creationId xmlns:a16="http://schemas.microsoft.com/office/drawing/2014/main" id="{552030CE-7A9B-4AE6-8394-CD00F236127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651760" y="1039283"/>
            <a:ext cx="7315557" cy="477943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Tekstballon: rechthoek 2">
            <a:extLst>
              <a:ext uri="{FF2B5EF4-FFF2-40B4-BE49-F238E27FC236}">
                <a16:creationId xmlns:a16="http://schemas.microsoft.com/office/drawing/2014/main" id="{D74D32B8-3F5F-4787-9F53-FED7B3D28CD5}"/>
              </a:ext>
            </a:extLst>
          </p:cNvPr>
          <p:cNvSpPr/>
          <p:nvPr/>
        </p:nvSpPr>
        <p:spPr>
          <a:xfrm rot="20491941">
            <a:off x="1023726" y="2657477"/>
            <a:ext cx="2105025" cy="1200150"/>
          </a:xfrm>
          <a:prstGeom prst="wedgeRectCallout">
            <a:avLst>
              <a:gd name="adj1" fmla="val 49755"/>
              <a:gd name="adj2" fmla="val 12519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Wat wil je bereiken?</a:t>
            </a:r>
          </a:p>
        </p:txBody>
      </p:sp>
    </p:spTree>
    <p:extLst>
      <p:ext uri="{BB962C8B-B14F-4D97-AF65-F5344CB8AC3E}">
        <p14:creationId xmlns:p14="http://schemas.microsoft.com/office/powerpoint/2010/main" val="296720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910647-BFCD-40C0-96B6-36F32CE95687}"/>
              </a:ext>
            </a:extLst>
          </p:cNvPr>
          <p:cNvSpPr txBox="1"/>
          <p:nvPr/>
        </p:nvSpPr>
        <p:spPr>
          <a:xfrm>
            <a:off x="5205011" y="2620342"/>
            <a:ext cx="4586689" cy="1617316"/>
          </a:xfrm>
          <a:prstGeom prst="rect">
            <a:avLst/>
          </a:prstGeom>
          <a:solidFill>
            <a:schemeClr val="accent6">
              <a:lumMod val="20000"/>
              <a:lumOff val="80000"/>
            </a:schemeClr>
          </a:solidFill>
        </p:spPr>
        <p:txBody>
          <a:bodyPr vert="horz" lIns="91440" tIns="45720" rIns="91440" bIns="45720" rtlCol="0" anchor="ctr">
            <a:normAutofit/>
          </a:bodyPr>
          <a:lstStyle/>
          <a:p>
            <a:pPr algn="ctr">
              <a:lnSpc>
                <a:spcPct val="90000"/>
              </a:lnSpc>
              <a:spcBef>
                <a:spcPct val="0"/>
              </a:spcBef>
              <a:spcAft>
                <a:spcPts val="600"/>
              </a:spcAft>
            </a:pPr>
            <a:r>
              <a:rPr lang="en-US" sz="4000" dirty="0" err="1">
                <a:latin typeface="+mj-lt"/>
                <a:ea typeface="+mj-ea"/>
                <a:cs typeface="+mj-cs"/>
              </a:rPr>
              <a:t>Leefstijlgerichte</a:t>
            </a:r>
            <a:r>
              <a:rPr lang="en-US" sz="4000" dirty="0">
                <a:latin typeface="+mj-lt"/>
                <a:ea typeface="+mj-ea"/>
                <a:cs typeface="+mj-cs"/>
              </a:rPr>
              <a:t> </a:t>
            </a:r>
          </a:p>
          <a:p>
            <a:pPr algn="ctr">
              <a:lnSpc>
                <a:spcPct val="90000"/>
              </a:lnSpc>
              <a:spcBef>
                <a:spcPct val="0"/>
              </a:spcBef>
              <a:spcAft>
                <a:spcPts val="600"/>
              </a:spcAft>
            </a:pPr>
            <a:r>
              <a:rPr lang="en-US" sz="4000" dirty="0" err="1">
                <a:latin typeface="+mj-lt"/>
                <a:ea typeface="+mj-ea"/>
                <a:cs typeface="+mj-cs"/>
              </a:rPr>
              <a:t>participatieladder</a:t>
            </a:r>
            <a:endParaRPr lang="en-US" sz="4000" dirty="0">
              <a:latin typeface="+mj-lt"/>
              <a:ea typeface="+mj-ea"/>
              <a:cs typeface="+mj-cs"/>
            </a:endParaRPr>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405" y="209696"/>
            <a:ext cx="4486869" cy="65501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85C6D481-FEA9-49A7-820C-F612AA17590F}"/>
              </a:ext>
            </a:extLst>
          </p:cNvPr>
          <p:cNvSpPr/>
          <p:nvPr/>
        </p:nvSpPr>
        <p:spPr>
          <a:xfrm>
            <a:off x="5609823" y="4524374"/>
            <a:ext cx="3777064" cy="1754326"/>
          </a:xfrm>
          <a:prstGeom prst="rect">
            <a:avLst/>
          </a:prstGeom>
          <a:solidFill>
            <a:schemeClr val="accent6">
              <a:lumMod val="20000"/>
              <a:lumOff val="80000"/>
            </a:schemeClr>
          </a:solidFill>
        </p:spPr>
        <p:txBody>
          <a:bodyPr wrap="square">
            <a:spAutoFit/>
          </a:bodyPr>
          <a:lstStyle/>
          <a:p>
            <a:pPr algn="ctr"/>
            <a:endParaRPr lang="nl-NL" dirty="0"/>
          </a:p>
          <a:p>
            <a:pPr algn="ctr"/>
            <a:r>
              <a:rPr lang="nl-NL" dirty="0"/>
              <a:t>De rode leefstijl (vrijheid)</a:t>
            </a:r>
          </a:p>
          <a:p>
            <a:pPr algn="ctr"/>
            <a:r>
              <a:rPr lang="nl-NL" dirty="0"/>
              <a:t>De gele leefstijl (harmonie)</a:t>
            </a:r>
          </a:p>
          <a:p>
            <a:pPr algn="ctr"/>
            <a:r>
              <a:rPr lang="nl-NL" dirty="0"/>
              <a:t>De groene leefstijl (zekerheid)</a:t>
            </a:r>
          </a:p>
          <a:p>
            <a:pPr algn="ctr"/>
            <a:r>
              <a:rPr lang="nl-NL" dirty="0"/>
              <a:t>De blauwe leefstijl (controle)</a:t>
            </a:r>
          </a:p>
          <a:p>
            <a:pPr algn="ctr"/>
            <a:endParaRPr lang="nl-NL" dirty="0"/>
          </a:p>
        </p:txBody>
      </p:sp>
    </p:spTree>
    <p:extLst>
      <p:ext uri="{BB962C8B-B14F-4D97-AF65-F5344CB8AC3E}">
        <p14:creationId xmlns:p14="http://schemas.microsoft.com/office/powerpoint/2010/main" val="207255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7" name="Rectangle 11">
            <a:extLst>
              <a:ext uri="{FF2B5EF4-FFF2-40B4-BE49-F238E27FC236}">
                <a16:creationId xmlns:a16="http://schemas.microsoft.com/office/drawing/2014/main" id="{AA359C7D-4B45-49B7-B3C2-04217BBC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1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1EB66375-ED6B-439A-9ABF-4CA51D558085}"/>
              </a:ext>
            </a:extLst>
          </p:cNvPr>
          <p:cNvSpPr txBox="1"/>
          <p:nvPr/>
        </p:nvSpPr>
        <p:spPr>
          <a:xfrm>
            <a:off x="719330" y="-49973"/>
            <a:ext cx="6340462" cy="1561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i="1" dirty="0" err="1">
                <a:latin typeface="+mj-lt"/>
                <a:ea typeface="+mj-ea"/>
                <a:cs typeface="+mj-cs"/>
              </a:rPr>
              <a:t>Werken</a:t>
            </a:r>
            <a:r>
              <a:rPr lang="en-US" sz="4000" i="1" dirty="0">
                <a:latin typeface="+mj-lt"/>
                <a:ea typeface="+mj-ea"/>
                <a:cs typeface="+mj-cs"/>
              </a:rPr>
              <a:t> met </a:t>
            </a:r>
            <a:r>
              <a:rPr lang="en-US" sz="4000" i="1" dirty="0" err="1">
                <a:latin typeface="+mj-lt"/>
                <a:ea typeface="+mj-ea"/>
                <a:cs typeface="+mj-cs"/>
              </a:rPr>
              <a:t>een</a:t>
            </a:r>
            <a:r>
              <a:rPr lang="en-US" sz="4000" i="1" dirty="0">
                <a:latin typeface="+mj-lt"/>
                <a:ea typeface="+mj-ea"/>
                <a:cs typeface="+mj-cs"/>
              </a:rPr>
              <a:t> </a:t>
            </a:r>
            <a:r>
              <a:rPr lang="en-US" sz="4000" i="1" dirty="0" err="1">
                <a:latin typeface="+mj-lt"/>
                <a:ea typeface="+mj-ea"/>
                <a:cs typeface="+mj-cs"/>
              </a:rPr>
              <a:t>groep</a:t>
            </a:r>
            <a:r>
              <a:rPr lang="en-US" sz="4000" i="1" dirty="0">
                <a:latin typeface="+mj-lt"/>
                <a:ea typeface="+mj-ea"/>
                <a:cs typeface="+mj-cs"/>
              </a:rPr>
              <a:t> </a:t>
            </a:r>
          </a:p>
        </p:txBody>
      </p:sp>
      <p:sp>
        <p:nvSpPr>
          <p:cNvPr id="3" name="Rechthoek 2">
            <a:extLst>
              <a:ext uri="{FF2B5EF4-FFF2-40B4-BE49-F238E27FC236}">
                <a16:creationId xmlns:a16="http://schemas.microsoft.com/office/drawing/2014/main" id="{67438FB1-1961-403B-B828-EBDFEDB9B0CB}"/>
              </a:ext>
            </a:extLst>
          </p:cNvPr>
          <p:cNvSpPr/>
          <p:nvPr/>
        </p:nvSpPr>
        <p:spPr>
          <a:xfrm>
            <a:off x="719331" y="1511925"/>
            <a:ext cx="10348719" cy="5224155"/>
          </a:xfrm>
          <a:prstGeom prst="rect">
            <a:avLst/>
          </a:prstGeom>
        </p:spPr>
        <p:txBody>
          <a:bodyPr vert="horz" lIns="91440" tIns="45720" rIns="91440" bIns="45720" rtlCol="0">
            <a:normAutofit/>
          </a:bodyPr>
          <a:lstStyle/>
          <a:p>
            <a:pPr>
              <a:lnSpc>
                <a:spcPct val="120000"/>
              </a:lnSpc>
              <a:spcAft>
                <a:spcPts val="600"/>
              </a:spcAft>
            </a:pPr>
            <a:r>
              <a:rPr lang="nl-NL" sz="1600" dirty="0"/>
              <a:t>Waar praten we over? </a:t>
            </a:r>
          </a:p>
          <a:p>
            <a:pPr>
              <a:lnSpc>
                <a:spcPct val="120000"/>
              </a:lnSpc>
              <a:spcAft>
                <a:spcPts val="600"/>
              </a:spcAft>
            </a:pPr>
            <a:r>
              <a:rPr lang="nl-NL" sz="1600" b="1" dirty="0"/>
              <a:t>Groepswerk waarbij je werkt met een doel, doelgroep en in een rol: </a:t>
            </a:r>
          </a:p>
          <a:p>
            <a:pPr indent="-228600">
              <a:lnSpc>
                <a:spcPct val="120000"/>
              </a:lnSpc>
              <a:spcAft>
                <a:spcPts val="600"/>
              </a:spcAft>
              <a:buFont typeface="Arial" panose="020B0604020202020204" pitchFamily="34" charset="0"/>
              <a:buChar char="•"/>
            </a:pPr>
            <a:r>
              <a:rPr lang="nl-NL" sz="1600" dirty="0"/>
              <a:t>Kinderen begeleiden bij activiteiten als onderdeel van </a:t>
            </a:r>
            <a:r>
              <a:rPr lang="nl-NL" sz="1600" dirty="0" err="1"/>
              <a:t>taalstmulering</a:t>
            </a:r>
            <a:endParaRPr lang="nl-NL" sz="1600" dirty="0"/>
          </a:p>
          <a:p>
            <a:pPr indent="-228600">
              <a:lnSpc>
                <a:spcPct val="120000"/>
              </a:lnSpc>
              <a:spcAft>
                <a:spcPts val="600"/>
              </a:spcAft>
              <a:buFont typeface="Arial" panose="020B0604020202020204" pitchFamily="34" charset="0"/>
              <a:buChar char="•"/>
            </a:pPr>
            <a:r>
              <a:rPr lang="nl-NL" sz="1600" dirty="0"/>
              <a:t>Jongeren begeleiden bij zoektocht naar opleiding</a:t>
            </a:r>
          </a:p>
          <a:p>
            <a:pPr indent="-228600">
              <a:lnSpc>
                <a:spcPct val="120000"/>
              </a:lnSpc>
              <a:spcAft>
                <a:spcPts val="600"/>
              </a:spcAft>
              <a:buFont typeface="Arial" panose="020B0604020202020204" pitchFamily="34" charset="0"/>
              <a:buChar char="•"/>
            </a:pPr>
            <a:r>
              <a:rPr lang="nl-NL" sz="1600" dirty="0"/>
              <a:t>Ouderen begeleiden die eenzaam zijn</a:t>
            </a:r>
          </a:p>
          <a:p>
            <a:pPr indent="-228600">
              <a:lnSpc>
                <a:spcPct val="120000"/>
              </a:lnSpc>
              <a:spcAft>
                <a:spcPts val="600"/>
              </a:spcAft>
              <a:buFont typeface="Arial" panose="020B0604020202020204" pitchFamily="34" charset="0"/>
              <a:buChar char="•"/>
            </a:pPr>
            <a:r>
              <a:rPr lang="nl-NL" sz="1600" dirty="0"/>
              <a:t>Als leefbaarheidsconsulent van de woningbouwcorporatie een bijeenkomst voor bewoners organiseren over leefbaarheid </a:t>
            </a:r>
          </a:p>
          <a:p>
            <a:pPr>
              <a:lnSpc>
                <a:spcPct val="120000"/>
              </a:lnSpc>
              <a:spcAft>
                <a:spcPts val="600"/>
              </a:spcAft>
            </a:pPr>
            <a:r>
              <a:rPr lang="nl-NL" sz="1600" dirty="0" err="1"/>
              <a:t>Enz</a:t>
            </a:r>
            <a:r>
              <a:rPr lang="nl-NL" sz="1600" dirty="0"/>
              <a:t> </a:t>
            </a:r>
            <a:r>
              <a:rPr lang="nl-NL" sz="1600" dirty="0" err="1"/>
              <a:t>enz</a:t>
            </a:r>
            <a:endParaRPr lang="nl-NL" sz="1600" dirty="0"/>
          </a:p>
          <a:p>
            <a:pPr>
              <a:lnSpc>
                <a:spcPct val="120000"/>
              </a:lnSpc>
              <a:spcAft>
                <a:spcPts val="600"/>
              </a:spcAft>
            </a:pPr>
            <a:endParaRPr lang="nl-NL" sz="1600" dirty="0"/>
          </a:p>
          <a:p>
            <a:pPr>
              <a:lnSpc>
                <a:spcPct val="120000"/>
              </a:lnSpc>
              <a:spcAft>
                <a:spcPts val="600"/>
              </a:spcAft>
            </a:pPr>
            <a:r>
              <a:rPr lang="nl-NL" sz="1600" b="1" dirty="0"/>
              <a:t>OF samenwerken als team</a:t>
            </a:r>
          </a:p>
          <a:p>
            <a:pPr indent="-228600">
              <a:lnSpc>
                <a:spcPct val="120000"/>
              </a:lnSpc>
              <a:spcAft>
                <a:spcPts val="600"/>
              </a:spcAft>
              <a:buFont typeface="Arial" panose="020B0604020202020204" pitchFamily="34" charset="0"/>
              <a:buChar char="•"/>
            </a:pPr>
            <a:endParaRPr lang="nl-NL" sz="1600" dirty="0"/>
          </a:p>
          <a:p>
            <a:pPr>
              <a:lnSpc>
                <a:spcPct val="120000"/>
              </a:lnSpc>
              <a:spcAft>
                <a:spcPts val="600"/>
              </a:spcAft>
            </a:pPr>
            <a:r>
              <a:rPr lang="nl-NL" sz="1600" b="1" dirty="0"/>
              <a:t>Over de groepsstructuur</a:t>
            </a:r>
          </a:p>
          <a:p>
            <a:pPr>
              <a:lnSpc>
                <a:spcPct val="120000"/>
              </a:lnSpc>
              <a:spcAft>
                <a:spcPts val="600"/>
              </a:spcAft>
            </a:pPr>
            <a:r>
              <a:rPr lang="nl-NL" sz="1600" dirty="0"/>
              <a:t>Zijn de rollen, normen en stabiele relatiepatronen tussen de leden van een groep, die het functioneren van een groep als geheel beïnvloedt en richtlijnen biedt voor interactiesituaties tussen leden.</a:t>
            </a:r>
          </a:p>
        </p:txBody>
      </p:sp>
    </p:spTree>
    <p:extLst>
      <p:ext uri="{BB962C8B-B14F-4D97-AF65-F5344CB8AC3E}">
        <p14:creationId xmlns:p14="http://schemas.microsoft.com/office/powerpoint/2010/main" val="200569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FB9B4DA7-77A5-403F-9489-A94C87EB557A}"/>
              </a:ext>
            </a:extLst>
          </p:cNvPr>
          <p:cNvSpPr/>
          <p:nvPr/>
        </p:nvSpPr>
        <p:spPr>
          <a:xfrm>
            <a:off x="1524000" y="3851974"/>
            <a:ext cx="9966960" cy="2406586"/>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sociaalpsychologische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2</a:t>
            </a:r>
          </a:p>
          <a:p>
            <a:r>
              <a:rPr lang="nl-NL" dirty="0"/>
              <a:t>2.	Sociale groepen	4</a:t>
            </a:r>
          </a:p>
          <a:p>
            <a:r>
              <a:rPr lang="nl-NL" dirty="0"/>
              <a:t>3.	Normen in een groep: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162925" y="1695450"/>
            <a:ext cx="3190875" cy="3133725"/>
          </a:xfrm>
          <a:prstGeom prst="wedgeEllipseCallout">
            <a:avLst>
              <a:gd name="adj1" fmla="val -20833"/>
              <a:gd name="adj2" fmla="val 625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Te vinden op Wiki, stad en wijk</a:t>
            </a:r>
          </a:p>
          <a:p>
            <a:pPr algn="ctr"/>
            <a:r>
              <a:rPr lang="nl-NL" sz="2800" dirty="0">
                <a:solidFill>
                  <a:schemeClr val="tx1"/>
                </a:solidFill>
              </a:rPr>
              <a:t>Les 5 </a:t>
            </a:r>
          </a:p>
        </p:txBody>
      </p:sp>
    </p:spTree>
    <p:extLst>
      <p:ext uri="{BB962C8B-B14F-4D97-AF65-F5344CB8AC3E}">
        <p14:creationId xmlns:p14="http://schemas.microsoft.com/office/powerpoint/2010/main" val="116823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7">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2" name="Rectangle 29">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el 1">
            <a:extLst>
              <a:ext uri="{FF2B5EF4-FFF2-40B4-BE49-F238E27FC236}">
                <a16:creationId xmlns:a16="http://schemas.microsoft.com/office/drawing/2014/main" id="{BF3BE452-F51F-49B8-A238-9BC06CA327CD}"/>
              </a:ext>
            </a:extLst>
          </p:cNvPr>
          <p:cNvSpPr>
            <a:spLocks noGrp="1"/>
          </p:cNvSpPr>
          <p:nvPr>
            <p:ph type="title"/>
          </p:nvPr>
        </p:nvSpPr>
        <p:spPr>
          <a:xfrm>
            <a:off x="6579450" y="727627"/>
            <a:ext cx="4957553" cy="1645920"/>
          </a:xfrm>
        </p:spPr>
        <p:txBody>
          <a:bodyPr vert="horz" lIns="91440" tIns="45720" rIns="91440" bIns="45720" rtlCol="0" anchor="ctr">
            <a:normAutofit/>
          </a:bodyPr>
          <a:lstStyle/>
          <a:p>
            <a:r>
              <a:rPr lang="en-US" dirty="0" err="1">
                <a:solidFill>
                  <a:schemeClr val="accent6"/>
                </a:solidFill>
              </a:rPr>
              <a:t>Programma</a:t>
            </a:r>
            <a:r>
              <a:rPr lang="en-US" dirty="0">
                <a:solidFill>
                  <a:schemeClr val="accent6"/>
                </a:solidFill>
              </a:rPr>
              <a:t> van </a:t>
            </a:r>
            <a:r>
              <a:rPr lang="en-US" dirty="0" err="1">
                <a:solidFill>
                  <a:schemeClr val="accent6"/>
                </a:solidFill>
              </a:rPr>
              <a:t>vandaag</a:t>
            </a:r>
            <a:endParaRPr lang="en-US" dirty="0">
              <a:solidFill>
                <a:schemeClr val="accent6"/>
              </a:solidFill>
            </a:endParaRPr>
          </a:p>
        </p:txBody>
      </p:sp>
      <p:sp>
        <p:nvSpPr>
          <p:cNvPr id="43" name="Rectangle 3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44" name="Rectangle 3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a:extLst>
              <a:ext uri="{FF2B5EF4-FFF2-40B4-BE49-F238E27FC236}">
                <a16:creationId xmlns:a16="http://schemas.microsoft.com/office/drawing/2014/main" id="{50CBB394-6210-4125-8D88-A79650584505}"/>
              </a:ext>
            </a:extLst>
          </p:cNvPr>
          <p:cNvPicPr>
            <a:picLocks noChangeAspect="1"/>
          </p:cNvPicPr>
          <p:nvPr/>
        </p:nvPicPr>
        <p:blipFill>
          <a:blip r:embed="rId2"/>
          <a:stretch>
            <a:fillRect/>
          </a:stretch>
        </p:blipFill>
        <p:spPr>
          <a:xfrm>
            <a:off x="1205256" y="1903696"/>
            <a:ext cx="4414438" cy="3068772"/>
          </a:xfrm>
          <a:prstGeom prst="rect">
            <a:avLst/>
          </a:prstGeom>
        </p:spPr>
      </p:pic>
      <p:sp>
        <p:nvSpPr>
          <p:cNvPr id="3" name="Tekstvak 2">
            <a:extLst>
              <a:ext uri="{FF2B5EF4-FFF2-40B4-BE49-F238E27FC236}">
                <a16:creationId xmlns:a16="http://schemas.microsoft.com/office/drawing/2014/main" id="{A5376848-A1D3-4C4F-B29D-3E116D4FA9B1}"/>
              </a:ext>
            </a:extLst>
          </p:cNvPr>
          <p:cNvSpPr txBox="1"/>
          <p:nvPr/>
        </p:nvSpPr>
        <p:spPr>
          <a:xfrm>
            <a:off x="6579450" y="2538919"/>
            <a:ext cx="4957554" cy="3496120"/>
          </a:xfrm>
          <a:prstGeom prst="rect">
            <a:avLst/>
          </a:prstGeom>
        </p:spPr>
        <p:txBody>
          <a:bodyPr vert="horz" lIns="91440" tIns="45720" rIns="91440" bIns="45720" rtlCol="0">
            <a:normAutofit fontScale="92500" lnSpcReduction="10000"/>
          </a:bodyPr>
          <a:lstStyle/>
          <a:p>
            <a:pPr indent="-182880">
              <a:spcAft>
                <a:spcPts val="600"/>
              </a:spcAft>
              <a:buClr>
                <a:schemeClr val="tx1">
                  <a:lumMod val="85000"/>
                  <a:lumOff val="15000"/>
                </a:schemeClr>
              </a:buClr>
              <a:buFont typeface="Garamond" pitchFamily="18" charset="0"/>
              <a:buChar char="◦"/>
            </a:pPr>
            <a:r>
              <a:rPr lang="en-US" sz="2400" dirty="0" err="1"/>
              <a:t>Nog</a:t>
            </a:r>
            <a:r>
              <a:rPr lang="en-US" sz="2400" dirty="0"/>
              <a:t> twee </a:t>
            </a:r>
            <a:r>
              <a:rPr lang="en-US" sz="2400" dirty="0" err="1"/>
              <a:t>nieuwe</a:t>
            </a:r>
            <a:r>
              <a:rPr lang="en-US" sz="2400" dirty="0"/>
              <a:t> </a:t>
            </a:r>
            <a:r>
              <a:rPr lang="en-US" sz="2400" dirty="0" err="1"/>
              <a:t>begrippen</a:t>
            </a:r>
            <a:r>
              <a:rPr lang="en-US" sz="2400" dirty="0"/>
              <a:t>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Begrippenlijst</a:t>
            </a:r>
            <a:r>
              <a:rPr lang="en-US" sz="2400" dirty="0"/>
              <a:t>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a:t>Rode </a:t>
            </a:r>
            <a:r>
              <a:rPr lang="en-US" sz="2400" dirty="0" err="1"/>
              <a:t>draad</a:t>
            </a:r>
            <a:r>
              <a:rPr lang="en-US" sz="2400" dirty="0"/>
              <a:t> van de </a:t>
            </a:r>
            <a:r>
              <a:rPr lang="en-US" sz="2400" dirty="0" err="1"/>
              <a:t>afgelopen</a:t>
            </a:r>
            <a:r>
              <a:rPr lang="en-US" sz="2400" dirty="0"/>
              <a:t> </a:t>
            </a:r>
            <a:r>
              <a:rPr lang="en-US" sz="2400" dirty="0" err="1"/>
              <a:t>periode</a:t>
            </a:r>
            <a:endParaRPr lang="en-US" sz="2400" dirty="0"/>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Vragen</a:t>
            </a:r>
            <a:r>
              <a:rPr lang="en-US" sz="2400" dirty="0"/>
              <a:t> over feedback of LA’s?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Afronding</a:t>
            </a:r>
            <a:r>
              <a:rPr lang="en-US" sz="2400" dirty="0"/>
              <a:t>.  </a:t>
            </a:r>
          </a:p>
          <a:p>
            <a:pPr indent="-182880">
              <a:spcAft>
                <a:spcPts val="600"/>
              </a:spcAft>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16419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E920-E35F-4816-9B78-9CCD4961B0C2}"/>
              </a:ext>
            </a:extLst>
          </p:cNvPr>
          <p:cNvSpPr>
            <a:spLocks noGrp="1"/>
          </p:cNvSpPr>
          <p:nvPr>
            <p:ph type="title"/>
          </p:nvPr>
        </p:nvSpPr>
        <p:spPr>
          <a:solidFill>
            <a:schemeClr val="accent6"/>
          </a:solidFill>
        </p:spPr>
        <p:txBody>
          <a:bodyPr/>
          <a:lstStyle/>
          <a:p>
            <a:r>
              <a:rPr lang="nl-NL" dirty="0"/>
              <a:t>Normen en waarden </a:t>
            </a:r>
          </a:p>
        </p:txBody>
      </p:sp>
      <p:sp>
        <p:nvSpPr>
          <p:cNvPr id="3" name="Rechthoek 2">
            <a:extLst>
              <a:ext uri="{FF2B5EF4-FFF2-40B4-BE49-F238E27FC236}">
                <a16:creationId xmlns:a16="http://schemas.microsoft.com/office/drawing/2014/main" id="{0D807B22-30BC-4542-A51C-9F17DCD3F3D5}"/>
              </a:ext>
            </a:extLst>
          </p:cNvPr>
          <p:cNvSpPr/>
          <p:nvPr/>
        </p:nvSpPr>
        <p:spPr>
          <a:xfrm>
            <a:off x="952500" y="2313712"/>
            <a:ext cx="4391025" cy="2862322"/>
          </a:xfrm>
          <a:prstGeom prst="rect">
            <a:avLst/>
          </a:prstGeom>
          <a:solidFill>
            <a:schemeClr val="accent6">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pic>
        <p:nvPicPr>
          <p:cNvPr id="4" name="Afbeelding 3">
            <a:extLst>
              <a:ext uri="{FF2B5EF4-FFF2-40B4-BE49-F238E27FC236}">
                <a16:creationId xmlns:a16="http://schemas.microsoft.com/office/drawing/2014/main" id="{09E7C3F5-500D-4B67-A4A7-9B46004D87F8}"/>
              </a:ext>
            </a:extLst>
          </p:cNvPr>
          <p:cNvPicPr>
            <a:picLocks noChangeAspect="1"/>
          </p:cNvPicPr>
          <p:nvPr/>
        </p:nvPicPr>
        <p:blipFill>
          <a:blip r:embed="rId2"/>
          <a:stretch>
            <a:fillRect/>
          </a:stretch>
        </p:blipFill>
        <p:spPr>
          <a:xfrm>
            <a:off x="6391275" y="1690688"/>
            <a:ext cx="4848225" cy="4557332"/>
          </a:xfrm>
          <a:prstGeom prst="rect">
            <a:avLst/>
          </a:prstGeom>
        </p:spPr>
      </p:pic>
    </p:spTree>
    <p:extLst>
      <p:ext uri="{BB962C8B-B14F-4D97-AF65-F5344CB8AC3E}">
        <p14:creationId xmlns:p14="http://schemas.microsoft.com/office/powerpoint/2010/main" val="30025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EBD743-5CF9-4F27-AC5C-7A2873879BB8}"/>
              </a:ext>
            </a:extLst>
          </p:cNvPr>
          <p:cNvSpPr/>
          <p:nvPr/>
        </p:nvSpPr>
        <p:spPr>
          <a:xfrm>
            <a:off x="800100" y="751344"/>
            <a:ext cx="6096000" cy="5632311"/>
          </a:xfrm>
          <a:prstGeom prst="rect">
            <a:avLst/>
          </a:prstGeom>
        </p:spPr>
        <p:txBody>
          <a:bodyPr>
            <a:spAutoFit/>
          </a:bodyPr>
          <a:lstStyle/>
          <a:p>
            <a:r>
              <a:rPr lang="nl-NL" sz="3600" dirty="0">
                <a:solidFill>
                  <a:schemeClr val="accent6"/>
                </a:solidFill>
              </a:rPr>
              <a:t>Waarden</a:t>
            </a:r>
            <a:r>
              <a:rPr lang="nl-NL" sz="3600" dirty="0">
                <a:solidFill>
                  <a:schemeClr val="accent1"/>
                </a:solidFill>
              </a:rPr>
              <a:t> </a:t>
            </a:r>
            <a:r>
              <a:rPr lang="nl-NL" dirty="0"/>
              <a:t>zijn de zaken die waardevol gevonden worden door iemand of een groep mensen (een samenleving). Het is vaak een enkel woord, zoals eerlijkheid, respect, gelijkheid. </a:t>
            </a:r>
          </a:p>
          <a:p>
            <a:endParaRPr lang="nl-NL" dirty="0"/>
          </a:p>
          <a:p>
            <a:r>
              <a:rPr lang="nl-NL" dirty="0"/>
              <a:t>Bekende waarden in Nederland</a:t>
            </a:r>
          </a:p>
          <a:p>
            <a:r>
              <a:rPr lang="nl-NL" dirty="0"/>
              <a:t>De som van alle waarden (van een land) vormen de basis van een samenleving. Hoe we met elkaar omgaan en waarom wordt bepaald door deze waarden.</a:t>
            </a:r>
          </a:p>
          <a:p>
            <a:endParaRPr lang="nl-NL" dirty="0"/>
          </a:p>
          <a:p>
            <a:r>
              <a:rPr lang="nl-NL" dirty="0"/>
              <a:t>In Nederland hechten we veel waarden aan zaken als:</a:t>
            </a:r>
          </a:p>
          <a:p>
            <a:r>
              <a:rPr lang="nl-NL" dirty="0"/>
              <a:t>– vrijheid</a:t>
            </a:r>
          </a:p>
          <a:p>
            <a:r>
              <a:rPr lang="nl-NL" dirty="0"/>
              <a:t>– gelijkheid</a:t>
            </a:r>
          </a:p>
          <a:p>
            <a:r>
              <a:rPr lang="nl-NL" dirty="0"/>
              <a:t>– solidariteit</a:t>
            </a:r>
          </a:p>
          <a:p>
            <a:r>
              <a:rPr lang="nl-NL" dirty="0"/>
              <a:t>– rechtvaardigheid</a:t>
            </a:r>
          </a:p>
          <a:p>
            <a:r>
              <a:rPr lang="nl-NL" dirty="0"/>
              <a:t>– respect</a:t>
            </a:r>
          </a:p>
          <a:p>
            <a:r>
              <a:rPr lang="nl-NL" dirty="0"/>
              <a:t>– leefbaarheid</a:t>
            </a:r>
          </a:p>
          <a:p>
            <a:r>
              <a:rPr lang="nl-NL" dirty="0"/>
              <a:t>– veiligheid</a:t>
            </a:r>
          </a:p>
          <a:p>
            <a:r>
              <a:rPr lang="nl-NL" dirty="0"/>
              <a:t>– tolerantie</a:t>
            </a:r>
          </a:p>
        </p:txBody>
      </p:sp>
      <p:pic>
        <p:nvPicPr>
          <p:cNvPr id="4" name="Afbeelding 3">
            <a:extLst>
              <a:ext uri="{FF2B5EF4-FFF2-40B4-BE49-F238E27FC236}">
                <a16:creationId xmlns:a16="http://schemas.microsoft.com/office/drawing/2014/main" id="{D6F00271-99ED-4D68-8F41-5F9DADA1C59B}"/>
              </a:ext>
            </a:extLst>
          </p:cNvPr>
          <p:cNvPicPr>
            <a:picLocks noChangeAspect="1"/>
          </p:cNvPicPr>
          <p:nvPr/>
        </p:nvPicPr>
        <p:blipFill>
          <a:blip r:embed="rId2"/>
          <a:stretch>
            <a:fillRect/>
          </a:stretch>
        </p:blipFill>
        <p:spPr>
          <a:xfrm>
            <a:off x="7581570" y="818264"/>
            <a:ext cx="3810330" cy="2859272"/>
          </a:xfrm>
          <a:prstGeom prst="rect">
            <a:avLst/>
          </a:prstGeom>
        </p:spPr>
      </p:pic>
    </p:spTree>
    <p:extLst>
      <p:ext uri="{BB962C8B-B14F-4D97-AF65-F5344CB8AC3E}">
        <p14:creationId xmlns:p14="http://schemas.microsoft.com/office/powerpoint/2010/main" val="18329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7D2358-7F0E-439F-A123-3CA2D902FAAB}"/>
              </a:ext>
            </a:extLst>
          </p:cNvPr>
          <p:cNvPicPr>
            <a:picLocks noChangeAspect="1"/>
          </p:cNvPicPr>
          <p:nvPr/>
        </p:nvPicPr>
        <p:blipFill rotWithShape="1">
          <a:blip r:embed="rId2"/>
          <a:srcRect r="56528"/>
          <a:stretch/>
        </p:blipFill>
        <p:spPr>
          <a:xfrm>
            <a:off x="9041766" y="240665"/>
            <a:ext cx="2981326" cy="4572000"/>
          </a:xfrm>
          <a:prstGeom prst="rect">
            <a:avLst/>
          </a:prstGeom>
        </p:spPr>
      </p:pic>
      <p:sp>
        <p:nvSpPr>
          <p:cNvPr id="2" name="Rechthoek 1">
            <a:extLst>
              <a:ext uri="{FF2B5EF4-FFF2-40B4-BE49-F238E27FC236}">
                <a16:creationId xmlns:a16="http://schemas.microsoft.com/office/drawing/2014/main" id="{8613DC34-FBFF-4669-96F2-072E0D6D3735}"/>
              </a:ext>
            </a:extLst>
          </p:cNvPr>
          <p:cNvSpPr/>
          <p:nvPr/>
        </p:nvSpPr>
        <p:spPr>
          <a:xfrm>
            <a:off x="514349" y="140029"/>
            <a:ext cx="10963275" cy="7005764"/>
          </a:xfrm>
          <a:prstGeom prst="rect">
            <a:avLst/>
          </a:prstGeom>
        </p:spPr>
        <p:txBody>
          <a:bodyPr wrap="square">
            <a:spAutoFit/>
          </a:bodyPr>
          <a:lstStyle/>
          <a:p>
            <a:pPr>
              <a:lnSpc>
                <a:spcPct val="107000"/>
              </a:lnSpc>
              <a:spcAft>
                <a:spcPts val="800"/>
              </a:spcAft>
            </a:pPr>
            <a:r>
              <a:rPr lang="nl-NL"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marL="342900" lvl="0" indent="-342900">
              <a:lnSpc>
                <a:spcPct val="107000"/>
              </a:lnSpc>
              <a:spcAft>
                <a:spcPts val="0"/>
              </a:spcAft>
              <a:buFont typeface="+mj-lt"/>
              <a:buAutoNum type="arabicPeriod"/>
            </a:pPr>
            <a:r>
              <a:rPr lang="nl-NL"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2. Vertrouwen</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vertrouwen wordt ook op drie niveaus vastgesteld: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vertrouwen in andere mensen;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vertrouwen in organisaties;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vertrouwen in de politiek.</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3. Integratie </a:t>
            </a:r>
          </a:p>
          <a:p>
            <a:pPr>
              <a:lnSpc>
                <a:spcPct val="107000"/>
              </a:lnSpc>
              <a:spcAft>
                <a:spcPts val="800"/>
              </a:spcAft>
            </a:pPr>
            <a:r>
              <a:rPr lang="nl-NL" dirty="0"/>
              <a:t>Dit betreft in de eerste plaats de mate waarin </a:t>
            </a:r>
            <a:r>
              <a:rPr lang="nl-NL" i="1" dirty="0"/>
              <a:t>álle leden van een samenleving participeren en vertrouwen hebben</a:t>
            </a:r>
            <a:r>
              <a:rPr lang="nl-NL" dirty="0"/>
              <a:t>. Niet alleen contact en vertrouwen binnen groepen, maar ook tussen groepen is daarbij van belang. Er is sprake van meer integratie in een samenleving als mensen uit verschillende groepen – jongeren, ouderen, hoog- en laagopgeleiden, hogere en lagere inkomens, mensen met uiteenlopende religieuze, culturele of nationale achtergronden – binding hebben met en vertrouwen hebben in elkaar. Dit zal resulteren in meer begrip voor elkaars meningen, gedeelde waarden en normen, en samenwerking tussen bevolkingsgroepen.</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68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F75DE-A553-4BF6-9B9F-CE6DB16FF81D}"/>
              </a:ext>
            </a:extLst>
          </p:cNvPr>
          <p:cNvSpPr>
            <a:spLocks noGrp="1"/>
          </p:cNvSpPr>
          <p:nvPr>
            <p:ph type="title"/>
          </p:nvPr>
        </p:nvSpPr>
        <p:spPr>
          <a:xfrm>
            <a:off x="433019" y="254083"/>
            <a:ext cx="11029616" cy="988332"/>
          </a:xfrm>
        </p:spPr>
        <p:txBody>
          <a:bodyPr>
            <a:normAutofit/>
          </a:bodyPr>
          <a:lstStyle/>
          <a:p>
            <a:r>
              <a:rPr lang="nl-NL" dirty="0"/>
              <a:t>Weerstand en Weerstand wegnemen in groepswerk</a:t>
            </a:r>
          </a:p>
        </p:txBody>
      </p:sp>
      <p:sp>
        <p:nvSpPr>
          <p:cNvPr id="5" name="Rechthoek 4">
            <a:extLst>
              <a:ext uri="{FF2B5EF4-FFF2-40B4-BE49-F238E27FC236}">
                <a16:creationId xmlns:a16="http://schemas.microsoft.com/office/drawing/2014/main" id="{1EC923DD-EB8A-4630-813E-FCC6CB267065}"/>
              </a:ext>
            </a:extLst>
          </p:cNvPr>
          <p:cNvSpPr/>
          <p:nvPr/>
        </p:nvSpPr>
        <p:spPr>
          <a:xfrm>
            <a:off x="499694" y="1242415"/>
            <a:ext cx="10101631" cy="646331"/>
          </a:xfrm>
          <a:prstGeom prst="rect">
            <a:avLst/>
          </a:prstGeom>
        </p:spPr>
        <p:txBody>
          <a:bodyPr wrap="square">
            <a:spAutoFit/>
          </a:bodyPr>
          <a:lstStyle/>
          <a:p>
            <a:r>
              <a:rPr lang="nl-NL" dirty="0">
                <a:solidFill>
                  <a:schemeClr val="accent1"/>
                </a:solidFill>
              </a:rPr>
              <a:t>Weerstand heeft te maken met angst voor het onbekende, maar ook met je beknot voelen in je vrijheid. Mensen voelen weerstand als ze een beperking opgelegd krijgen die ze als oneerlijk ervaren. </a:t>
            </a:r>
          </a:p>
        </p:txBody>
      </p:sp>
      <p:pic>
        <p:nvPicPr>
          <p:cNvPr id="7" name="Afbeelding 6">
            <a:extLst>
              <a:ext uri="{FF2B5EF4-FFF2-40B4-BE49-F238E27FC236}">
                <a16:creationId xmlns:a16="http://schemas.microsoft.com/office/drawing/2014/main" id="{466C34F8-AD95-42AC-9A95-557057666C25}"/>
              </a:ext>
            </a:extLst>
          </p:cNvPr>
          <p:cNvPicPr>
            <a:picLocks noChangeAspect="1"/>
          </p:cNvPicPr>
          <p:nvPr/>
        </p:nvPicPr>
        <p:blipFill>
          <a:blip r:embed="rId2"/>
          <a:stretch>
            <a:fillRect/>
          </a:stretch>
        </p:blipFill>
        <p:spPr>
          <a:xfrm>
            <a:off x="6991661" y="2828195"/>
            <a:ext cx="5200339" cy="4029805"/>
          </a:xfrm>
          <a:prstGeom prst="rect">
            <a:avLst/>
          </a:prstGeom>
        </p:spPr>
      </p:pic>
      <p:pic>
        <p:nvPicPr>
          <p:cNvPr id="8" name="Afbeelding 7">
            <a:extLst>
              <a:ext uri="{FF2B5EF4-FFF2-40B4-BE49-F238E27FC236}">
                <a16:creationId xmlns:a16="http://schemas.microsoft.com/office/drawing/2014/main" id="{EBE103CD-8102-4B68-8029-AAEDE1567B9B}"/>
              </a:ext>
            </a:extLst>
          </p:cNvPr>
          <p:cNvPicPr>
            <a:picLocks noChangeAspect="1"/>
          </p:cNvPicPr>
          <p:nvPr/>
        </p:nvPicPr>
        <p:blipFill>
          <a:blip r:embed="rId3"/>
          <a:stretch>
            <a:fillRect/>
          </a:stretch>
        </p:blipFill>
        <p:spPr>
          <a:xfrm>
            <a:off x="596849" y="1999120"/>
            <a:ext cx="5927776" cy="4447569"/>
          </a:xfrm>
          <a:prstGeom prst="rect">
            <a:avLst/>
          </a:prstGeom>
        </p:spPr>
      </p:pic>
    </p:spTree>
    <p:extLst>
      <p:ext uri="{BB962C8B-B14F-4D97-AF65-F5344CB8AC3E}">
        <p14:creationId xmlns:p14="http://schemas.microsoft.com/office/powerpoint/2010/main" val="350790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vogel, bloem&#10;&#10;Automatisch gegenereerde beschrijving">
            <a:extLst>
              <a:ext uri="{FF2B5EF4-FFF2-40B4-BE49-F238E27FC236}">
                <a16:creationId xmlns:a16="http://schemas.microsoft.com/office/drawing/2014/main" id="{1AF529D7-8F29-4AB8-A0B6-4B9CD31E78A5}"/>
              </a:ext>
            </a:extLst>
          </p:cNvPr>
          <p:cNvPicPr>
            <a:picLocks noChangeAspect="1"/>
          </p:cNvPicPr>
          <p:nvPr/>
        </p:nvPicPr>
        <p:blipFill>
          <a:blip r:embed="rId2"/>
          <a:stretch>
            <a:fillRect/>
          </a:stretch>
        </p:blipFill>
        <p:spPr>
          <a:xfrm>
            <a:off x="1794020" y="643467"/>
            <a:ext cx="8603960" cy="5571066"/>
          </a:xfrm>
          <a:prstGeom prst="rect">
            <a:avLst/>
          </a:prstGeom>
        </p:spPr>
      </p:pic>
    </p:spTree>
    <p:extLst>
      <p:ext uri="{BB962C8B-B14F-4D97-AF65-F5344CB8AC3E}">
        <p14:creationId xmlns:p14="http://schemas.microsoft.com/office/powerpoint/2010/main" val="55951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AD09454D-9308-4F5F-9E9D-BE03F2CC7ABA}"/>
              </a:ext>
            </a:extLst>
          </p:cNvPr>
          <p:cNvSpPr>
            <a:spLocks noGrp="1"/>
          </p:cNvSpPr>
          <p:nvPr>
            <p:ph type="title"/>
          </p:nvPr>
        </p:nvSpPr>
        <p:spPr>
          <a:xfrm>
            <a:off x="557720" y="612843"/>
            <a:ext cx="2312480" cy="1499738"/>
          </a:xfrm>
        </p:spPr>
        <p:txBody>
          <a:bodyPr vert="horz" lIns="91440" tIns="45720" rIns="91440" bIns="45720" rtlCol="0" anchor="b">
            <a:normAutofit/>
          </a:bodyPr>
          <a:lstStyle/>
          <a:p>
            <a:pPr>
              <a:lnSpc>
                <a:spcPct val="90000"/>
              </a:lnSpc>
            </a:pPr>
            <a:r>
              <a:rPr lang="en-US" sz="3600" dirty="0" err="1">
                <a:solidFill>
                  <a:schemeClr val="tx1">
                    <a:lumMod val="85000"/>
                    <a:lumOff val="15000"/>
                  </a:schemeClr>
                </a:solidFill>
              </a:rPr>
              <a:t>Einde</a:t>
            </a:r>
            <a:r>
              <a:rPr lang="en-US" sz="3600" dirty="0">
                <a:solidFill>
                  <a:schemeClr val="tx1">
                    <a:lumMod val="85000"/>
                    <a:lumOff val="15000"/>
                  </a:schemeClr>
                </a:solidFill>
              </a:rPr>
              <a:t> van </a:t>
            </a:r>
            <a:r>
              <a:rPr lang="en-US" sz="3600" dirty="0" err="1">
                <a:solidFill>
                  <a:schemeClr val="tx1">
                    <a:lumMod val="85000"/>
                    <a:lumOff val="15000"/>
                  </a:schemeClr>
                </a:solidFill>
              </a:rPr>
              <a:t>terugblik</a:t>
            </a:r>
            <a:r>
              <a:rPr lang="en-US" sz="3600" dirty="0">
                <a:solidFill>
                  <a:schemeClr val="tx1">
                    <a:lumMod val="85000"/>
                    <a:lumOff val="15000"/>
                  </a:schemeClr>
                </a:solidFill>
              </a:rPr>
              <a:t>! </a:t>
            </a:r>
          </a:p>
        </p:txBody>
      </p:sp>
      <p:sp>
        <p:nvSpPr>
          <p:cNvPr id="4" name="Tijdelijke aanduiding voor tekst 3">
            <a:extLst>
              <a:ext uri="{FF2B5EF4-FFF2-40B4-BE49-F238E27FC236}">
                <a16:creationId xmlns:a16="http://schemas.microsoft.com/office/drawing/2014/main" id="{3A8F30F1-E652-4445-9540-A3A95C81D7F8}"/>
              </a:ext>
            </a:extLst>
          </p:cNvPr>
          <p:cNvSpPr>
            <a:spLocks noGrp="1"/>
          </p:cNvSpPr>
          <p:nvPr>
            <p:ph type="body" sz="half" idx="2"/>
          </p:nvPr>
        </p:nvSpPr>
        <p:spPr>
          <a:xfrm>
            <a:off x="557720" y="2149813"/>
            <a:ext cx="2312479" cy="3854197"/>
          </a:xfrm>
        </p:spPr>
        <p:txBody>
          <a:bodyPr vert="horz" lIns="91440" tIns="45720" rIns="91440" bIns="45720" rtlCol="0">
            <a:normAutofit/>
          </a:bodyPr>
          <a:lstStyle/>
          <a:p>
            <a:pPr>
              <a:lnSpc>
                <a:spcPct val="100000"/>
              </a:lnSpc>
            </a:pPr>
            <a:r>
              <a:rPr lang="en-US" sz="2400" dirty="0" err="1">
                <a:solidFill>
                  <a:schemeClr val="tx1">
                    <a:lumMod val="85000"/>
                    <a:lumOff val="15000"/>
                  </a:schemeClr>
                </a:solidFill>
              </a:rPr>
              <a:t>Hopelijk</a:t>
            </a:r>
            <a:r>
              <a:rPr lang="en-US" sz="2400" dirty="0">
                <a:solidFill>
                  <a:schemeClr val="tx1">
                    <a:lumMod val="85000"/>
                    <a:lumOff val="15000"/>
                  </a:schemeClr>
                </a:solidFill>
              </a:rPr>
              <a:t> </a:t>
            </a:r>
            <a:r>
              <a:rPr lang="en-US" sz="2400" dirty="0" err="1">
                <a:solidFill>
                  <a:schemeClr val="tx1">
                    <a:lumMod val="85000"/>
                    <a:lumOff val="15000"/>
                  </a:schemeClr>
                </a:solidFill>
              </a:rPr>
              <a:t>herkenbaar</a:t>
            </a:r>
            <a:r>
              <a:rPr lang="en-US" sz="2400" dirty="0">
                <a:solidFill>
                  <a:schemeClr val="tx1">
                    <a:lumMod val="85000"/>
                    <a:lumOff val="15000"/>
                  </a:schemeClr>
                </a:solidFill>
              </a:rPr>
              <a:t>; </a:t>
            </a:r>
            <a:r>
              <a:rPr lang="en-US" sz="2400" dirty="0" err="1">
                <a:solidFill>
                  <a:schemeClr val="tx1">
                    <a:lumMod val="85000"/>
                    <a:lumOff val="15000"/>
                  </a:schemeClr>
                </a:solidFill>
              </a:rPr>
              <a:t>alles</a:t>
            </a:r>
            <a:r>
              <a:rPr lang="en-US" sz="2400" dirty="0">
                <a:solidFill>
                  <a:schemeClr val="tx1">
                    <a:lumMod val="85000"/>
                    <a:lumOff val="15000"/>
                  </a:schemeClr>
                </a:solidFill>
              </a:rPr>
              <a:t> slides </a:t>
            </a:r>
            <a:r>
              <a:rPr lang="en-US" sz="2400" dirty="0" err="1">
                <a:solidFill>
                  <a:schemeClr val="tx1">
                    <a:lumMod val="85000"/>
                    <a:lumOff val="15000"/>
                  </a:schemeClr>
                </a:solidFill>
              </a:rPr>
              <a:t>zijn</a:t>
            </a:r>
            <a:r>
              <a:rPr lang="en-US" sz="2400" dirty="0">
                <a:solidFill>
                  <a:schemeClr val="tx1">
                    <a:lumMod val="85000"/>
                    <a:lumOff val="15000"/>
                  </a:schemeClr>
                </a:solidFill>
              </a:rPr>
              <a:t> </a:t>
            </a:r>
            <a:r>
              <a:rPr lang="en-US" sz="2400" dirty="0" err="1">
                <a:solidFill>
                  <a:schemeClr val="tx1">
                    <a:lumMod val="85000"/>
                    <a:lumOff val="15000"/>
                  </a:schemeClr>
                </a:solidFill>
              </a:rPr>
              <a:t>terug</a:t>
            </a:r>
            <a:r>
              <a:rPr lang="en-US" sz="2400" dirty="0">
                <a:solidFill>
                  <a:schemeClr val="tx1">
                    <a:lumMod val="85000"/>
                    <a:lumOff val="15000"/>
                  </a:schemeClr>
                </a:solidFill>
              </a:rPr>
              <a:t> </a:t>
            </a:r>
            <a:r>
              <a:rPr lang="en-US" sz="2400" dirty="0" err="1">
                <a:solidFill>
                  <a:schemeClr val="tx1">
                    <a:lumMod val="85000"/>
                    <a:lumOff val="15000"/>
                  </a:schemeClr>
                </a:solidFill>
              </a:rPr>
              <a:t>te</a:t>
            </a:r>
            <a:r>
              <a:rPr lang="en-US" sz="2400" dirty="0">
                <a:solidFill>
                  <a:schemeClr val="tx1">
                    <a:lumMod val="85000"/>
                    <a:lumOff val="15000"/>
                  </a:schemeClr>
                </a:solidFill>
              </a:rPr>
              <a:t> </a:t>
            </a:r>
            <a:r>
              <a:rPr lang="en-US" sz="2400" dirty="0" err="1">
                <a:solidFill>
                  <a:schemeClr val="tx1">
                    <a:lumMod val="85000"/>
                    <a:lumOff val="15000"/>
                  </a:schemeClr>
                </a:solidFill>
              </a:rPr>
              <a:t>vinden</a:t>
            </a:r>
            <a:r>
              <a:rPr lang="en-US" sz="2400" dirty="0">
                <a:solidFill>
                  <a:schemeClr val="tx1">
                    <a:lumMod val="85000"/>
                    <a:lumOff val="15000"/>
                  </a:schemeClr>
                </a:solidFill>
              </a:rPr>
              <a:t> </a:t>
            </a:r>
            <a:r>
              <a:rPr lang="en-US" sz="2400" dirty="0" err="1">
                <a:solidFill>
                  <a:schemeClr val="tx1">
                    <a:lumMod val="85000"/>
                    <a:lumOff val="15000"/>
                  </a:schemeClr>
                </a:solidFill>
              </a:rPr>
              <a:t>bij</a:t>
            </a:r>
            <a:r>
              <a:rPr lang="en-US" sz="2400" dirty="0">
                <a:solidFill>
                  <a:schemeClr val="tx1">
                    <a:lumMod val="85000"/>
                    <a:lumOff val="15000"/>
                  </a:schemeClr>
                </a:solidFill>
              </a:rPr>
              <a:t> de lessen, </a:t>
            </a:r>
            <a:r>
              <a:rPr lang="en-US" sz="2400" dirty="0" err="1">
                <a:solidFill>
                  <a:schemeClr val="tx1">
                    <a:lumMod val="85000"/>
                    <a:lumOff val="15000"/>
                  </a:schemeClr>
                </a:solidFill>
              </a:rPr>
              <a:t>zie</a:t>
            </a:r>
            <a:r>
              <a:rPr lang="en-US" sz="2400" dirty="0">
                <a:solidFill>
                  <a:schemeClr val="tx1">
                    <a:lumMod val="85000"/>
                    <a:lumOff val="15000"/>
                  </a:schemeClr>
                </a:solidFill>
              </a:rPr>
              <a:t> </a:t>
            </a:r>
            <a:r>
              <a:rPr lang="en-US" sz="2400" dirty="0" err="1">
                <a:solidFill>
                  <a:schemeClr val="tx1">
                    <a:lumMod val="85000"/>
                    <a:lumOff val="15000"/>
                  </a:schemeClr>
                </a:solidFill>
              </a:rPr>
              <a:t>ook</a:t>
            </a:r>
            <a:r>
              <a:rPr lang="en-US" sz="2400" dirty="0">
                <a:solidFill>
                  <a:schemeClr val="tx1">
                    <a:lumMod val="85000"/>
                    <a:lumOff val="15000"/>
                  </a:schemeClr>
                </a:solidFill>
              </a:rPr>
              <a:t> Wiki. </a:t>
            </a:r>
          </a:p>
          <a:p>
            <a:pPr indent="-182880">
              <a:lnSpc>
                <a:spcPct val="100000"/>
              </a:lnSpc>
              <a:buFont typeface="Garamond" pitchFamily="18" charset="0"/>
              <a:buChar char="◦"/>
            </a:pPr>
            <a:endParaRPr lang="en-US" sz="2400" dirty="0">
              <a:solidFill>
                <a:schemeClr val="tx1">
                  <a:lumMod val="85000"/>
                  <a:lumOff val="15000"/>
                </a:schemeClr>
              </a:solidFill>
            </a:endParaRPr>
          </a:p>
          <a:p>
            <a:pPr>
              <a:lnSpc>
                <a:spcPct val="100000"/>
              </a:lnSpc>
            </a:pPr>
            <a:r>
              <a:rPr lang="en-US" sz="3600" dirty="0" err="1">
                <a:solidFill>
                  <a:schemeClr val="tx1">
                    <a:lumMod val="85000"/>
                    <a:lumOff val="15000"/>
                  </a:schemeClr>
                </a:solidFill>
              </a:rPr>
              <a:t>Vragen</a:t>
            </a:r>
            <a:r>
              <a:rPr lang="en-US" sz="3600" dirty="0">
                <a:solidFill>
                  <a:schemeClr val="tx1">
                    <a:lumMod val="85000"/>
                    <a:lumOff val="15000"/>
                  </a:schemeClr>
                </a:solidFill>
              </a:rPr>
              <a:t>? </a:t>
            </a:r>
          </a:p>
        </p:txBody>
      </p:sp>
      <p:sp>
        <p:nvSpPr>
          <p:cNvPr id="22" name="Rectangle 2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Afbeelding 4">
            <a:extLst>
              <a:ext uri="{FF2B5EF4-FFF2-40B4-BE49-F238E27FC236}">
                <a16:creationId xmlns:a16="http://schemas.microsoft.com/office/drawing/2014/main" id="{017F1BFA-98EB-4943-84D0-5731F1D24B6B}"/>
              </a:ext>
            </a:extLst>
          </p:cNvPr>
          <p:cNvPicPr>
            <a:picLocks noChangeAspect="1"/>
          </p:cNvPicPr>
          <p:nvPr/>
        </p:nvPicPr>
        <p:blipFill>
          <a:blip r:embed="rId2"/>
          <a:stretch>
            <a:fillRect/>
          </a:stretch>
        </p:blipFill>
        <p:spPr>
          <a:xfrm>
            <a:off x="4049422" y="1034965"/>
            <a:ext cx="7237877" cy="4816478"/>
          </a:xfrm>
          <a:prstGeom prst="rect">
            <a:avLst/>
          </a:prstGeom>
        </p:spPr>
      </p:pic>
    </p:spTree>
    <p:extLst>
      <p:ext uri="{BB962C8B-B14F-4D97-AF65-F5344CB8AC3E}">
        <p14:creationId xmlns:p14="http://schemas.microsoft.com/office/powerpoint/2010/main" val="406832685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5465F-E39B-444A-BDCC-9E40EDBA2B22}"/>
              </a:ext>
            </a:extLst>
          </p:cNvPr>
          <p:cNvSpPr>
            <a:spLocks noGrp="1"/>
          </p:cNvSpPr>
          <p:nvPr>
            <p:ph type="title"/>
          </p:nvPr>
        </p:nvSpPr>
        <p:spPr/>
        <p:txBody>
          <a:bodyPr/>
          <a:lstStyle/>
          <a:p>
            <a:r>
              <a:rPr lang="nl-NL" dirty="0"/>
              <a:t>Vragen over </a:t>
            </a:r>
            <a:r>
              <a:rPr lang="nl-NL" dirty="0" err="1"/>
              <a:t>LA’s</a:t>
            </a:r>
            <a:r>
              <a:rPr lang="nl-NL" dirty="0"/>
              <a:t> en feedback?</a:t>
            </a:r>
          </a:p>
        </p:txBody>
      </p:sp>
      <p:sp>
        <p:nvSpPr>
          <p:cNvPr id="3" name="Tijdelijke aanduiding voor tekst 2">
            <a:extLst>
              <a:ext uri="{FF2B5EF4-FFF2-40B4-BE49-F238E27FC236}">
                <a16:creationId xmlns:a16="http://schemas.microsoft.com/office/drawing/2014/main" id="{C537C4F7-F9FC-4DAD-8495-83442B71EF7C}"/>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70146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5AA591C-131E-4CF4-9D10-788C92B02C60}"/>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Rechthoek 1">
            <a:extLst>
              <a:ext uri="{FF2B5EF4-FFF2-40B4-BE49-F238E27FC236}">
                <a16:creationId xmlns:a16="http://schemas.microsoft.com/office/drawing/2014/main" id="{B14DC0D6-312D-4C06-8A8A-4059DFB2AC2E}"/>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3" name="Rechthoek 2">
            <a:extLst>
              <a:ext uri="{FF2B5EF4-FFF2-40B4-BE49-F238E27FC236}">
                <a16:creationId xmlns:a16="http://schemas.microsoft.com/office/drawing/2014/main" id="{35F1B0C2-203C-4F1D-9099-9E41CB47922F}"/>
              </a:ext>
            </a:extLst>
          </p:cNvPr>
          <p:cNvSpPr/>
          <p:nvPr/>
        </p:nvSpPr>
        <p:spPr>
          <a:xfrm>
            <a:off x="5977217" y="3244334"/>
            <a:ext cx="237566" cy="369332"/>
          </a:xfrm>
          <a:prstGeom prst="rect">
            <a:avLst/>
          </a:prstGeom>
        </p:spPr>
        <p:txBody>
          <a:bodyPr wrap="none">
            <a:spAutoFit/>
          </a:bodyPr>
          <a:lstStyle/>
          <a:p>
            <a:pPr>
              <a:spcAft>
                <a:spcPts val="600"/>
              </a:spcAft>
            </a:pPr>
            <a:r>
              <a:rPr lang="nl-NL" dirty="0"/>
              <a:t> </a:t>
            </a:r>
            <a:endParaRPr lang="nl-NL"/>
          </a:p>
        </p:txBody>
      </p:sp>
      <p:sp>
        <p:nvSpPr>
          <p:cNvPr id="5" name="Rechthoek 4">
            <a:extLst>
              <a:ext uri="{FF2B5EF4-FFF2-40B4-BE49-F238E27FC236}">
                <a16:creationId xmlns:a16="http://schemas.microsoft.com/office/drawing/2014/main" id="{A04B9288-10F1-40A2-A685-640D9A1F89F2}"/>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6" name="Rechthoek 5">
            <a:extLst>
              <a:ext uri="{FF2B5EF4-FFF2-40B4-BE49-F238E27FC236}">
                <a16:creationId xmlns:a16="http://schemas.microsoft.com/office/drawing/2014/main" id="{101C7B7F-7949-40FA-AA0E-19DB77F8E906}"/>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417152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37984" y="343968"/>
            <a:ext cx="9039249" cy="5232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a:ea typeface="+mn-ea"/>
                <a:cs typeface="Arial"/>
              </a:rPr>
              <a:t>1920 DCV LA 4 SW Kwetsbare bewoners activeren. </a:t>
            </a:r>
            <a:endParaRPr kumimoji="0" lang="nl-NL" sz="2800" b="1"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Text Box 7"/>
          <p:cNvSpPr txBox="1">
            <a:spLocks noChangeArrowheads="1"/>
          </p:cNvSpPr>
          <p:nvPr/>
        </p:nvSpPr>
        <p:spPr bwMode="auto">
          <a:xfrm>
            <a:off x="2226148" y="1083616"/>
            <a:ext cx="417611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Leerdoel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Een plan maken over het betrekken van kwetsbare bewoners van de wijk bij hun leefomgeving en je community in oprichting.   </a:t>
            </a:r>
            <a:endParaRPr kumimoji="0" lang="nl-NL" sz="1100" b="0" i="0" u="none" strike="noStrike" kern="1200" cap="none" spc="0" normalizeH="0" baseline="0" noProof="0">
              <a:ln>
                <a:noFill/>
              </a:ln>
              <a:solidFill>
                <a:prstClr val="black"/>
              </a:solidFill>
              <a:effectLst/>
              <a:uLnTx/>
              <a:uFillTx/>
              <a:latin typeface="Arial" charset="0"/>
              <a:ea typeface="Calibri" pitchFamily="34" charset="0"/>
              <a:cs typeface="Arial" charset="0"/>
            </a:endParaRPr>
          </a:p>
        </p:txBody>
      </p:sp>
      <p:sp>
        <p:nvSpPr>
          <p:cNvPr id="6" name="Text Box 8"/>
          <p:cNvSpPr txBox="1">
            <a:spLocks noChangeArrowheads="1"/>
          </p:cNvSpPr>
          <p:nvPr/>
        </p:nvSpPr>
        <p:spPr bwMode="auto">
          <a:xfrm>
            <a:off x="2211052" y="1914119"/>
            <a:ext cx="4176119" cy="1384995"/>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Een actieplan waarin je drie kwetsbare groepen onderzoekt en beschrijft. Je creëert en beschrijft voor alle drie de groepen een manier waarop zij betrokken worden en mee kunnen doen aan de eerste bijeenkomst van je community. Hierbij besteed je in ieder geval aandacht aan communicatie, toegankelijkheid en financiën.  </a:t>
            </a:r>
            <a:endParaRPr kumimoji="0" lang="nl-NL" sz="1200" b="0" i="0" u="none" strike="noStrike" kern="1200" cap="none" spc="0" normalizeH="0" baseline="0" noProof="0">
              <a:ln>
                <a:noFill/>
              </a:ln>
              <a:solidFill>
                <a:srgbClr val="FF0000"/>
              </a:solidFill>
              <a:effectLst/>
              <a:uLnTx/>
              <a:uFillTx/>
              <a:latin typeface="Arial" charset="0"/>
              <a:ea typeface="Calibri" pitchFamily="34" charset="0"/>
              <a:cs typeface="Arial" charset="0"/>
            </a:endParaRPr>
          </a:p>
        </p:txBody>
      </p:sp>
      <p:sp>
        <p:nvSpPr>
          <p:cNvPr id="7" name="Text Box 9"/>
          <p:cNvSpPr txBox="1">
            <a:spLocks noChangeArrowheads="1"/>
          </p:cNvSpPr>
          <p:nvPr/>
        </p:nvSpPr>
        <p:spPr bwMode="auto">
          <a:xfrm>
            <a:off x="2211052" y="3483286"/>
            <a:ext cx="4191214"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Leerpad</a:t>
            </a:r>
            <a:r>
              <a:rPr kumimoji="0" lang="nl-NL" sz="1200" b="1" i="0" u="none" strike="noStrike" kern="1200" cap="none" spc="0" normalizeH="0" baseline="0" noProof="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Zoek uit welke kwetsbare bewoners je wil activeren.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Onderzoek wat de krachten en knelpunten zijn voor die groepen bewoners en beschrijf die. </a:t>
            </a:r>
          </a:p>
          <a:p>
            <a:pPr marL="171450" marR="0" lvl="0" indent="-171450" algn="l" defTabSz="914400" rtl="0" eaLnBrk="1" fontAlgn="auto"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Kies een model voor bewonersparticipatie dat hierbij past en motiveer je keuze.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Motiveer waarom het belangrijk is dat deze bewoners betrokken worden bij hun leefomgeving en deze community.</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Creëer een manier waarop je deze groepen wil betrekken en leg uit waarom.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Maak een plan van aanpak hiervoor inclusief alle voorbereidingen, communicatie, begroting en een planning specifiek voor deze doelgroepen.</a:t>
            </a:r>
          </a:p>
        </p:txBody>
      </p:sp>
      <p:sp>
        <p:nvSpPr>
          <p:cNvPr id="8" name="Text Box 14"/>
          <p:cNvSpPr txBox="1">
            <a:spLocks noChangeArrowheads="1"/>
          </p:cNvSpPr>
          <p:nvPr/>
        </p:nvSpPr>
        <p:spPr bwMode="auto">
          <a:xfrm>
            <a:off x="7213612" y="4290638"/>
            <a:ext cx="3803811" cy="664797"/>
          </a:xfrm>
          <a:prstGeom prst="rect">
            <a:avLst/>
          </a:prstGeom>
          <a:noFill/>
          <a:ln w="9525">
            <a:solidFill>
              <a:schemeClr val="tx1"/>
            </a:solidFill>
            <a:miter lim="800000"/>
            <a:headEnd/>
            <a:tailEnd/>
          </a:ln>
          <a:effectLst/>
        </p:spPr>
        <p:txBody>
          <a:bodyPr wrap="square"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a:ln>
                  <a:noFill/>
                </a:ln>
                <a:solidFill>
                  <a:srgbClr val="4F81BD"/>
                </a:solidFill>
                <a:effectLst/>
                <a:uLnTx/>
                <a:uFillTx/>
                <a:latin typeface="Arial" charset="0"/>
                <a:ea typeface="ＭＳ Ｐゴシック" pitchFamily="36" charset="-128"/>
                <a:cs typeface="+mn-cs"/>
              </a:rPr>
              <a:t>Bronnen</a:t>
            </a:r>
          </a:p>
          <a:p>
            <a:pPr marL="175895" marR="0" lvl="0" indent="-175895"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prstClr val="black"/>
                </a:solidFill>
                <a:effectLst/>
                <a:uLnTx/>
                <a:uFillTx/>
                <a:latin typeface="Arial"/>
                <a:ea typeface="ＭＳ Ｐゴシック"/>
                <a:cs typeface="Arial"/>
              </a:rPr>
              <a:t>Probeer zelf goede &amp; passende bronnen te vinden en vermeld die ook in je communicatieplan!</a:t>
            </a:r>
          </a:p>
        </p:txBody>
      </p:sp>
      <p:sp>
        <p:nvSpPr>
          <p:cNvPr id="11" name="Text Box 14"/>
          <p:cNvSpPr txBox="1">
            <a:spLocks noChangeArrowheads="1"/>
          </p:cNvSpPr>
          <p:nvPr/>
        </p:nvSpPr>
        <p:spPr bwMode="auto">
          <a:xfrm>
            <a:off x="7178399" y="2774297"/>
            <a:ext cx="3803856"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a:ln>
                  <a:noFill/>
                </a:ln>
                <a:solidFill>
                  <a:srgbClr val="4F81BD"/>
                </a:solidFill>
                <a:effectLst/>
                <a:uLnTx/>
                <a:uFillTx/>
                <a:latin typeface="Arial" panose="020B0604020202020204" pitchFamily="34" charset="0"/>
                <a:ea typeface="ＭＳ Ｐゴシック" pitchFamily="36" charset="-128"/>
                <a:cs typeface="Arial" panose="020B0604020202020204" pitchFamily="34" charset="0"/>
              </a:rPr>
              <a:t>Bijeenkomsten &amp; Tijd</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rPr>
              <a:t>IBS en Expertlessen in periode 3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Deze opdracht maak je alleen.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1 = 16-3-2020</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2 = 30 -3 -2020</a:t>
            </a:r>
            <a:endParaRPr kumimoji="0" 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endParaRPr>
          </a:p>
        </p:txBody>
      </p:sp>
      <p:pic>
        <p:nvPicPr>
          <p:cNvPr id="9" name="Afbeelding 8"/>
          <p:cNvPicPr>
            <a:picLocks noChangeAspect="1"/>
          </p:cNvPicPr>
          <p:nvPr/>
        </p:nvPicPr>
        <p:blipFill rotWithShape="1">
          <a:blip r:embed="rId3" cstate="print"/>
          <a:srcRect l="21805" r="10840"/>
          <a:stretch/>
        </p:blipFill>
        <p:spPr>
          <a:xfrm>
            <a:off x="1730965" y="1068838"/>
            <a:ext cx="299335" cy="412425"/>
          </a:xfrm>
          <a:prstGeom prst="rect">
            <a:avLst/>
          </a:prstGeom>
        </p:spPr>
      </p:pic>
      <p:pic>
        <p:nvPicPr>
          <p:cNvPr id="12" name="Afbeelding 11"/>
          <p:cNvPicPr>
            <a:picLocks noChangeAspect="1"/>
          </p:cNvPicPr>
          <p:nvPr/>
        </p:nvPicPr>
        <p:blipFill>
          <a:blip r:embed="rId4" cstate="print"/>
          <a:stretch>
            <a:fillRect/>
          </a:stretch>
        </p:blipFill>
        <p:spPr>
          <a:xfrm>
            <a:off x="1790186" y="1914119"/>
            <a:ext cx="263290" cy="321303"/>
          </a:xfrm>
          <a:prstGeom prst="rect">
            <a:avLst/>
          </a:prstGeom>
        </p:spPr>
      </p:pic>
      <p:pic>
        <p:nvPicPr>
          <p:cNvPr id="14" name="Afbeelding 13"/>
          <p:cNvPicPr>
            <a:picLocks noChangeAspect="1"/>
          </p:cNvPicPr>
          <p:nvPr/>
        </p:nvPicPr>
        <p:blipFill>
          <a:blip r:embed="rId5" cstate="print"/>
          <a:stretch>
            <a:fillRect/>
          </a:stretch>
        </p:blipFill>
        <p:spPr>
          <a:xfrm>
            <a:off x="1771701" y="3613666"/>
            <a:ext cx="266283" cy="416301"/>
          </a:xfrm>
          <a:prstGeom prst="rect">
            <a:avLst/>
          </a:prstGeom>
        </p:spPr>
      </p:pic>
      <p:pic>
        <p:nvPicPr>
          <p:cNvPr id="16" name="Afbeelding 15"/>
          <p:cNvPicPr>
            <a:picLocks noChangeAspect="1"/>
          </p:cNvPicPr>
          <p:nvPr/>
        </p:nvPicPr>
        <p:blipFill>
          <a:blip r:embed="rId6" cstate="print"/>
          <a:stretch>
            <a:fillRect/>
          </a:stretch>
        </p:blipFill>
        <p:spPr>
          <a:xfrm>
            <a:off x="6680151" y="1232872"/>
            <a:ext cx="385812" cy="263054"/>
          </a:xfrm>
          <a:prstGeom prst="rect">
            <a:avLst/>
          </a:prstGeom>
        </p:spPr>
      </p:pic>
      <p:pic>
        <p:nvPicPr>
          <p:cNvPr id="17" name="Afbeelding 16"/>
          <p:cNvPicPr>
            <a:picLocks noChangeAspect="1"/>
          </p:cNvPicPr>
          <p:nvPr/>
        </p:nvPicPr>
        <p:blipFill>
          <a:blip r:embed="rId7" cstate="print"/>
          <a:stretch>
            <a:fillRect/>
          </a:stretch>
        </p:blipFill>
        <p:spPr>
          <a:xfrm>
            <a:off x="6694444" y="4407979"/>
            <a:ext cx="299225" cy="290796"/>
          </a:xfrm>
          <a:prstGeom prst="rect">
            <a:avLst/>
          </a:prstGeom>
        </p:spPr>
      </p:pic>
      <p:pic>
        <p:nvPicPr>
          <p:cNvPr id="23" name="Afbeelding 22"/>
          <p:cNvPicPr>
            <a:picLocks noChangeAspect="1"/>
          </p:cNvPicPr>
          <p:nvPr/>
        </p:nvPicPr>
        <p:blipFill rotWithShape="1">
          <a:blip r:embed="rId8" cstate="print"/>
          <a:srcRect l="17050" t="33024" r="61669" b="30375"/>
          <a:stretch/>
        </p:blipFill>
        <p:spPr>
          <a:xfrm>
            <a:off x="6796573" y="2861524"/>
            <a:ext cx="269390" cy="260485"/>
          </a:xfrm>
          <a:prstGeom prst="rect">
            <a:avLst/>
          </a:prstGeom>
        </p:spPr>
      </p:pic>
      <p:sp>
        <p:nvSpPr>
          <p:cNvPr id="25" name="Tekstvak 24"/>
          <p:cNvSpPr txBox="1"/>
          <p:nvPr/>
        </p:nvSpPr>
        <p:spPr>
          <a:xfrm>
            <a:off x="2206554" y="6284807"/>
            <a:ext cx="7436038" cy="33855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Arial"/>
                <a:ea typeface="+mn-ea"/>
                <a:cs typeface="Arial"/>
              </a:rPr>
              <a:t>Hoe zorg je voor bewonersparticipatie? </a:t>
            </a:r>
          </a:p>
        </p:txBody>
      </p:sp>
      <p:pic>
        <p:nvPicPr>
          <p:cNvPr id="2" name="Afbeelding 1"/>
          <p:cNvPicPr>
            <a:picLocks noChangeAspect="1"/>
          </p:cNvPicPr>
          <p:nvPr/>
        </p:nvPicPr>
        <p:blipFill>
          <a:blip r:embed="rId9" cstate="print"/>
          <a:stretch>
            <a:fillRect/>
          </a:stretch>
        </p:blipFill>
        <p:spPr>
          <a:xfrm>
            <a:off x="0" y="0"/>
            <a:ext cx="1275008" cy="915544"/>
          </a:xfrm>
          <a:prstGeom prst="rect">
            <a:avLst/>
          </a:prstGeom>
        </p:spPr>
      </p:pic>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37" t="8406" r="6749" b="10804"/>
          <a:stretch/>
        </p:blipFill>
        <p:spPr bwMode="auto">
          <a:xfrm>
            <a:off x="10331055" y="5009166"/>
            <a:ext cx="1638970" cy="166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C9205448-7275-4D70-BD2C-9601EC203767}"/>
              </a:ext>
            </a:extLst>
          </p:cNvPr>
          <p:cNvSpPr/>
          <p:nvPr/>
        </p:nvSpPr>
        <p:spPr>
          <a:xfrm>
            <a:off x="7851238" y="1010578"/>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9699695F-D735-449F-8D92-FD145EA9DCA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1E2B9C49-2FCF-44A3-98FB-4435C307420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 </a:t>
            </a:r>
          </a:p>
        </p:txBody>
      </p:sp>
      <p:sp>
        <p:nvSpPr>
          <p:cNvPr id="19" name="Rechthoek 18">
            <a:extLst>
              <a:ext uri="{FF2B5EF4-FFF2-40B4-BE49-F238E27FC236}">
                <a16:creationId xmlns:a16="http://schemas.microsoft.com/office/drawing/2014/main" id="{609EE7B8-C439-4B9C-9C8F-D45345D8EF4F}"/>
              </a:ext>
            </a:extLst>
          </p:cNvPr>
          <p:cNvSpPr/>
          <p:nvPr/>
        </p:nvSpPr>
        <p:spPr>
          <a:xfrm>
            <a:off x="7143231" y="1108501"/>
            <a:ext cx="3874192" cy="1200329"/>
          </a:xfrm>
          <a:prstGeom prst="rect">
            <a:avLst/>
          </a:prstGeom>
          <a:ln>
            <a:solidFill>
              <a:schemeClr val="tx1"/>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Samenwerken</a:t>
            </a:r>
            <a:r>
              <a:rPr kumimoji="0" lang="nl-NL"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Plaats je product in je portfolio en vraag om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Bekijk leerproducten van anderen in hun portfolio en geef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Verbeter je leerproduct en plaats versie 2</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39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1" name="Rectangle 50">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53" name="Rectangle 52">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447405-1508-43E4-BD36-805800742E99}"/>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4400"/>
              <a:t>Dan zijn we door de stof van deze periode heen! </a:t>
            </a:r>
          </a:p>
        </p:txBody>
      </p:sp>
      <p:sp>
        <p:nvSpPr>
          <p:cNvPr id="3" name="Tekstvak 2">
            <a:extLst>
              <a:ext uri="{FF2B5EF4-FFF2-40B4-BE49-F238E27FC236}">
                <a16:creationId xmlns:a16="http://schemas.microsoft.com/office/drawing/2014/main" id="{99122415-1058-4BFD-A757-F67C8AF3196B}"/>
              </a:ext>
            </a:extLst>
          </p:cNvPr>
          <p:cNvSpPr txBox="1"/>
          <p:nvPr/>
        </p:nvSpPr>
        <p:spPr>
          <a:xfrm>
            <a:off x="868680" y="2386584"/>
            <a:ext cx="6281928" cy="3648456"/>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nl-NL" sz="2400" dirty="0"/>
              <a:t>Morgen hopelijk meer informatie over de keuzes die het ministerie heeft gemaakt en de consequenties die dat heeft voor jullie. Zorg dat je online bent om 11.15 uur  </a:t>
            </a:r>
          </a:p>
          <a:p>
            <a:pPr>
              <a:spcAft>
                <a:spcPts val="600"/>
              </a:spcAft>
              <a:buClr>
                <a:schemeClr val="tx1">
                  <a:lumMod val="85000"/>
                  <a:lumOff val="15000"/>
                </a:schemeClr>
              </a:buClr>
            </a:pPr>
            <a:endParaRPr lang="nl-NL" sz="2400" dirty="0"/>
          </a:p>
          <a:p>
            <a:pPr>
              <a:spcAft>
                <a:spcPts val="600"/>
              </a:spcAft>
              <a:buClr>
                <a:schemeClr val="tx1">
                  <a:lumMod val="85000"/>
                  <a:lumOff val="15000"/>
                </a:schemeClr>
              </a:buClr>
            </a:pPr>
            <a:r>
              <a:rPr lang="nl-NL" sz="2400" dirty="0"/>
              <a:t>Heb je nog IBS vragen? Dan zijn Stijn en ik online van 10.00 tot 11.00 uur! </a:t>
            </a:r>
          </a:p>
        </p:txBody>
      </p:sp>
      <p:pic>
        <p:nvPicPr>
          <p:cNvPr id="4" name="Afbeelding 3">
            <a:extLst>
              <a:ext uri="{FF2B5EF4-FFF2-40B4-BE49-F238E27FC236}">
                <a16:creationId xmlns:a16="http://schemas.microsoft.com/office/drawing/2014/main" id="{9C41868B-30BC-471E-9EC2-1E47FEDF8A58}"/>
              </a:ext>
            </a:extLst>
          </p:cNvPr>
          <p:cNvPicPr>
            <a:picLocks noChangeAspect="1"/>
          </p:cNvPicPr>
          <p:nvPr/>
        </p:nvPicPr>
        <p:blipFill>
          <a:blip r:embed="rId2"/>
          <a:stretch>
            <a:fillRect/>
          </a:stretch>
        </p:blipFill>
        <p:spPr>
          <a:xfrm>
            <a:off x="7707464" y="2194560"/>
            <a:ext cx="4249840" cy="2828075"/>
          </a:xfrm>
          <a:prstGeom prst="rect">
            <a:avLst/>
          </a:prstGeom>
        </p:spPr>
      </p:pic>
    </p:spTree>
    <p:extLst>
      <p:ext uri="{BB962C8B-B14F-4D97-AF65-F5344CB8AC3E}">
        <p14:creationId xmlns:p14="http://schemas.microsoft.com/office/powerpoint/2010/main" val="268628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DF438-525B-4AE0-8985-950407024912}"/>
              </a:ext>
            </a:extLst>
          </p:cNvPr>
          <p:cNvSpPr>
            <a:spLocks noGrp="1"/>
          </p:cNvSpPr>
          <p:nvPr>
            <p:ph type="title"/>
          </p:nvPr>
        </p:nvSpPr>
        <p:spPr/>
        <p:txBody>
          <a:bodyPr/>
          <a:lstStyle/>
          <a:p>
            <a:r>
              <a:rPr lang="nl-NL" dirty="0"/>
              <a:t>Nieuwe begrippen</a:t>
            </a:r>
          </a:p>
        </p:txBody>
      </p:sp>
      <p:graphicFrame>
        <p:nvGraphicFramePr>
          <p:cNvPr id="6" name="Tijdelijke aanduiding voor inhoud 5">
            <a:extLst>
              <a:ext uri="{FF2B5EF4-FFF2-40B4-BE49-F238E27FC236}">
                <a16:creationId xmlns:a16="http://schemas.microsoft.com/office/drawing/2014/main" id="{8FA48416-CB6E-44A1-A2F1-74D8B8927590}"/>
              </a:ext>
            </a:extLst>
          </p:cNvPr>
          <p:cNvGraphicFramePr>
            <a:graphicFrameLocks noGrp="1"/>
          </p:cNvGraphicFramePr>
          <p:nvPr>
            <p:ph sz="half" idx="1"/>
            <p:extLst>
              <p:ext uri="{D42A27DB-BD31-4B8C-83A1-F6EECF244321}">
                <p14:modId xmlns:p14="http://schemas.microsoft.com/office/powerpoint/2010/main" val="1365952773"/>
              </p:ext>
            </p:extLst>
          </p:nvPr>
        </p:nvGraphicFramePr>
        <p:xfrm>
          <a:off x="1228092" y="2028138"/>
          <a:ext cx="3079114" cy="792721"/>
        </p:xfrm>
        <a:graphic>
          <a:graphicData uri="http://schemas.openxmlformats.org/drawingml/2006/table">
            <a:tbl>
              <a:tblPr firstRow="1" firstCol="1" bandRow="1">
                <a:tableStyleId>{5C22544A-7EE6-4342-B048-85BDC9FD1C3A}</a:tableStyleId>
              </a:tblPr>
              <a:tblGrid>
                <a:gridCol w="3079114">
                  <a:extLst>
                    <a:ext uri="{9D8B030D-6E8A-4147-A177-3AD203B41FA5}">
                      <a16:colId xmlns:a16="http://schemas.microsoft.com/office/drawing/2014/main" val="526723979"/>
                    </a:ext>
                  </a:extLst>
                </a:gridCol>
              </a:tblGrid>
              <a:tr h="792721">
                <a:tc>
                  <a:txBody>
                    <a:bodyPr/>
                    <a:lstStyle/>
                    <a:p>
                      <a:pPr>
                        <a:lnSpc>
                          <a:spcPct val="107000"/>
                        </a:lnSpc>
                        <a:spcBef>
                          <a:spcPts val="200"/>
                        </a:spcBef>
                        <a:spcAft>
                          <a:spcPts val="200"/>
                        </a:spcAft>
                        <a:tabLst>
                          <a:tab pos="180340" algn="l"/>
                        </a:tabLst>
                      </a:pPr>
                      <a:r>
                        <a:rPr lang="nl-NL" sz="2400" dirty="0">
                          <a:effectLst/>
                        </a:rPr>
                        <a:t>Gebiedsinventarisatie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8" marR="51828" marT="0" marB="0" anchor="ctr"/>
                </a:tc>
                <a:extLst>
                  <a:ext uri="{0D108BD9-81ED-4DB2-BD59-A6C34878D82A}">
                    <a16:rowId xmlns:a16="http://schemas.microsoft.com/office/drawing/2014/main" val="2395587605"/>
                  </a:ext>
                </a:extLst>
              </a:tr>
            </a:tbl>
          </a:graphicData>
        </a:graphic>
      </p:graphicFrame>
      <p:sp>
        <p:nvSpPr>
          <p:cNvPr id="4" name="Tijdelijke aanduiding voor inhoud 3">
            <a:extLst>
              <a:ext uri="{FF2B5EF4-FFF2-40B4-BE49-F238E27FC236}">
                <a16:creationId xmlns:a16="http://schemas.microsoft.com/office/drawing/2014/main" id="{94300E01-FCAC-4375-9E2F-4DBCB0CAD06C}"/>
              </a:ext>
            </a:extLst>
          </p:cNvPr>
          <p:cNvSpPr>
            <a:spLocks noGrp="1"/>
          </p:cNvSpPr>
          <p:nvPr>
            <p:ph sz="half" idx="2"/>
          </p:nvPr>
        </p:nvSpPr>
        <p:spPr>
          <a:xfrm>
            <a:off x="6210300" y="1023976"/>
            <a:ext cx="5276850" cy="5191430"/>
          </a:xfrm>
          <a:solidFill>
            <a:schemeClr val="accent1">
              <a:lumMod val="20000"/>
              <a:lumOff val="80000"/>
            </a:schemeClr>
          </a:solidFill>
        </p:spPr>
        <p:txBody>
          <a:bodyPr>
            <a:noAutofit/>
          </a:bodyPr>
          <a:lstStyle/>
          <a:p>
            <a:pPr marL="0" indent="0">
              <a:buNone/>
            </a:pPr>
            <a:r>
              <a:rPr lang="nl-NL" sz="2400" dirty="0"/>
              <a:t>Ieder jaar onderzoeken gemeenten op basis van een aantal thema's hoe hun stad ervoor staat. Onderwerpen kunnen zijn:</a:t>
            </a:r>
          </a:p>
          <a:p>
            <a:r>
              <a:rPr lang="nl-NL" sz="2400" dirty="0"/>
              <a:t>bevolking</a:t>
            </a:r>
          </a:p>
          <a:p>
            <a:r>
              <a:rPr lang="nl-NL" sz="2400" dirty="0"/>
              <a:t>onderwijs</a:t>
            </a:r>
          </a:p>
          <a:p>
            <a:r>
              <a:rPr lang="nl-NL" sz="2400" dirty="0"/>
              <a:t>veiligheid</a:t>
            </a:r>
          </a:p>
          <a:p>
            <a:r>
              <a:rPr lang="nl-NL" sz="2400" dirty="0"/>
              <a:t>Zorg</a:t>
            </a:r>
          </a:p>
          <a:p>
            <a:pPr marL="0" indent="0">
              <a:buNone/>
            </a:pPr>
            <a:r>
              <a:rPr lang="nl-NL" sz="2400" dirty="0"/>
              <a:t>= geeft inzicht in de actuele situatie en de ontwikkeling in de wijken, buurten en dorpen.</a:t>
            </a:r>
          </a:p>
          <a:p>
            <a:pPr marL="0" indent="0">
              <a:buNone/>
            </a:pPr>
            <a:r>
              <a:rPr lang="nl-NL" sz="2400" dirty="0"/>
              <a:t>= desk research </a:t>
            </a:r>
          </a:p>
        </p:txBody>
      </p:sp>
      <p:sp>
        <p:nvSpPr>
          <p:cNvPr id="7" name="Tekstvak 6">
            <a:extLst>
              <a:ext uri="{FF2B5EF4-FFF2-40B4-BE49-F238E27FC236}">
                <a16:creationId xmlns:a16="http://schemas.microsoft.com/office/drawing/2014/main" id="{7DC99199-F466-4CE0-B339-097E0B55E4D9}"/>
              </a:ext>
            </a:extLst>
          </p:cNvPr>
          <p:cNvSpPr txBox="1"/>
          <p:nvPr/>
        </p:nvSpPr>
        <p:spPr>
          <a:xfrm>
            <a:off x="1228092" y="3409950"/>
            <a:ext cx="3079114" cy="2677656"/>
          </a:xfrm>
          <a:prstGeom prst="rect">
            <a:avLst/>
          </a:prstGeom>
          <a:solidFill>
            <a:schemeClr val="accent1">
              <a:lumMod val="20000"/>
              <a:lumOff val="80000"/>
            </a:schemeClr>
          </a:solidFill>
          <a:ln>
            <a:solidFill>
              <a:schemeClr val="accent1"/>
            </a:solidFill>
          </a:ln>
        </p:spPr>
        <p:txBody>
          <a:bodyPr wrap="square" rtlCol="0">
            <a:spAutoFit/>
          </a:bodyPr>
          <a:lstStyle/>
          <a:p>
            <a:r>
              <a:rPr lang="nl-NL" sz="2400" dirty="0"/>
              <a:t>Ook als een gemeente een gebied wil ontwikkelen zijn er inventarisaties nodig. Deze vormen een van de pijlers van het plan en/of beleid. </a:t>
            </a:r>
          </a:p>
        </p:txBody>
      </p:sp>
    </p:spTree>
    <p:extLst>
      <p:ext uri="{BB962C8B-B14F-4D97-AF65-F5344CB8AC3E}">
        <p14:creationId xmlns:p14="http://schemas.microsoft.com/office/powerpoint/2010/main" val="50005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5">
            <a:extLst>
              <a:ext uri="{FF2B5EF4-FFF2-40B4-BE49-F238E27FC236}">
                <a16:creationId xmlns:a16="http://schemas.microsoft.com/office/drawing/2014/main" id="{692749BD-4E99-42DD-A846-26502AD63C78}"/>
              </a:ext>
            </a:extLst>
          </p:cNvPr>
          <p:cNvGraphicFramePr>
            <a:graphicFrameLocks/>
          </p:cNvGraphicFramePr>
          <p:nvPr>
            <p:extLst>
              <p:ext uri="{D42A27DB-BD31-4B8C-83A1-F6EECF244321}">
                <p14:modId xmlns:p14="http://schemas.microsoft.com/office/powerpoint/2010/main" val="1967053221"/>
              </p:ext>
            </p:extLst>
          </p:nvPr>
        </p:nvGraphicFramePr>
        <p:xfrm>
          <a:off x="1151892" y="932033"/>
          <a:ext cx="3079114" cy="792721"/>
        </p:xfrm>
        <a:graphic>
          <a:graphicData uri="http://schemas.openxmlformats.org/drawingml/2006/table">
            <a:tbl>
              <a:tblPr firstRow="1" firstCol="1" bandRow="1">
                <a:tableStyleId>{5C22544A-7EE6-4342-B048-85BDC9FD1C3A}</a:tableStyleId>
              </a:tblPr>
              <a:tblGrid>
                <a:gridCol w="3079114">
                  <a:extLst>
                    <a:ext uri="{9D8B030D-6E8A-4147-A177-3AD203B41FA5}">
                      <a16:colId xmlns:a16="http://schemas.microsoft.com/office/drawing/2014/main" val="526723979"/>
                    </a:ext>
                  </a:extLst>
                </a:gridCol>
              </a:tblGrid>
              <a:tr h="792721">
                <a:tc>
                  <a:txBody>
                    <a:bodyPr/>
                    <a:lstStyle/>
                    <a:p>
                      <a:pPr>
                        <a:lnSpc>
                          <a:spcPct val="107000"/>
                        </a:lnSpc>
                        <a:spcBef>
                          <a:spcPts val="200"/>
                        </a:spcBef>
                        <a:spcAft>
                          <a:spcPts val="200"/>
                        </a:spcAft>
                        <a:tabLst>
                          <a:tab pos="180340" algn="l"/>
                        </a:tabLst>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Wijkenmonitor </a:t>
                      </a:r>
                    </a:p>
                  </a:txBody>
                  <a:tcPr marL="51828" marR="51828" marT="0" marB="0" anchor="ctr"/>
                </a:tc>
                <a:extLst>
                  <a:ext uri="{0D108BD9-81ED-4DB2-BD59-A6C34878D82A}">
                    <a16:rowId xmlns:a16="http://schemas.microsoft.com/office/drawing/2014/main" val="2395587605"/>
                  </a:ext>
                </a:extLst>
              </a:tr>
            </a:tbl>
          </a:graphicData>
        </a:graphic>
      </p:graphicFrame>
      <p:sp>
        <p:nvSpPr>
          <p:cNvPr id="5" name="Rechthoek 4">
            <a:extLst>
              <a:ext uri="{FF2B5EF4-FFF2-40B4-BE49-F238E27FC236}">
                <a16:creationId xmlns:a16="http://schemas.microsoft.com/office/drawing/2014/main" id="{43C78A22-99FE-42A1-B4BA-3B74A8A2BFB5}"/>
              </a:ext>
            </a:extLst>
          </p:cNvPr>
          <p:cNvSpPr/>
          <p:nvPr/>
        </p:nvSpPr>
        <p:spPr>
          <a:xfrm>
            <a:off x="1151892" y="1997839"/>
            <a:ext cx="3079114" cy="3970318"/>
          </a:xfrm>
          <a:prstGeom prst="rect">
            <a:avLst/>
          </a:prstGeom>
          <a:solidFill>
            <a:schemeClr val="accent1">
              <a:lumMod val="20000"/>
              <a:lumOff val="80000"/>
            </a:schemeClr>
          </a:solidFill>
        </p:spPr>
        <p:txBody>
          <a:bodyPr wrap="square">
            <a:spAutoFit/>
          </a:bodyPr>
          <a:lstStyle/>
          <a:p>
            <a:r>
              <a:rPr lang="nl-NL" dirty="0"/>
              <a:t>Welkom bij de Wijkenmonitor</a:t>
            </a:r>
          </a:p>
          <a:p>
            <a:r>
              <a:rPr lang="nl-NL" dirty="0"/>
              <a:t>De Wijkenmonitor laat u zien hoe de Deventer wijken en dorpen ervoor staan ten opzichte van het gemeentelijk gemiddelde op de drie thema’s Fysiek, Veiligheid en Sociaal. Hiervoor zijn gegevens over zowel de feitelijke situatie als de beleving van de burger meegenomen.</a:t>
            </a:r>
          </a:p>
          <a:p>
            <a:endParaRPr lang="nl-NL" dirty="0"/>
          </a:p>
          <a:p>
            <a:r>
              <a:rPr lang="nl-NL" dirty="0">
                <a:hlinkClick r:id="rId2"/>
              </a:rPr>
              <a:t>https://staatvandeventer.nl/wijkenmonitor</a:t>
            </a:r>
            <a:r>
              <a:rPr lang="nl-NL" dirty="0"/>
              <a:t> </a:t>
            </a:r>
          </a:p>
        </p:txBody>
      </p:sp>
      <p:sp>
        <p:nvSpPr>
          <p:cNvPr id="6" name="Rechthoek 5">
            <a:extLst>
              <a:ext uri="{FF2B5EF4-FFF2-40B4-BE49-F238E27FC236}">
                <a16:creationId xmlns:a16="http://schemas.microsoft.com/office/drawing/2014/main" id="{31494B2E-41D6-4354-BF43-248BF9D95D09}"/>
              </a:ext>
            </a:extLst>
          </p:cNvPr>
          <p:cNvSpPr/>
          <p:nvPr/>
        </p:nvSpPr>
        <p:spPr>
          <a:xfrm>
            <a:off x="4805680" y="424264"/>
            <a:ext cx="7010400" cy="2585323"/>
          </a:xfrm>
          <a:prstGeom prst="rect">
            <a:avLst/>
          </a:prstGeom>
          <a:solidFill>
            <a:schemeClr val="accent1">
              <a:lumMod val="20000"/>
              <a:lumOff val="80000"/>
            </a:schemeClr>
          </a:solidFill>
        </p:spPr>
        <p:txBody>
          <a:bodyPr wrap="square">
            <a:spAutoFit/>
          </a:bodyPr>
          <a:lstStyle/>
          <a:p>
            <a:r>
              <a:rPr lang="nl-NL" dirty="0"/>
              <a:t>Barometer van Utrecht</a:t>
            </a:r>
          </a:p>
          <a:p>
            <a:r>
              <a:rPr lang="nl-NL" dirty="0"/>
              <a:t>Deze negende Utrecht Monitor geeft u een integraal en kernachtig overzicht van de 'staat van de stad'. We presenteren de meest recente informatie op thema's als verkeer, veiligheid, openbare ruimte, economie, wonen en burgerschap. De monitor sluit daarbij qua indeling aan bij de zes gemeentelijke kernthema's die momenteel worden onderscheiden. </a:t>
            </a:r>
          </a:p>
          <a:p>
            <a:endParaRPr lang="nl-NL" dirty="0"/>
          </a:p>
          <a:p>
            <a:r>
              <a:rPr lang="nl-NL" dirty="0">
                <a:hlinkClick r:id="rId3"/>
              </a:rPr>
              <a:t>https://www.utrecht-monitor.nl/sites/www.utrecht-monitor.nl/files/documenten/utrecht_monitor_2006.pdf</a:t>
            </a:r>
            <a:r>
              <a:rPr lang="nl-NL" dirty="0"/>
              <a:t> </a:t>
            </a:r>
          </a:p>
        </p:txBody>
      </p:sp>
      <p:sp>
        <p:nvSpPr>
          <p:cNvPr id="7" name="Rechthoek 6">
            <a:extLst>
              <a:ext uri="{FF2B5EF4-FFF2-40B4-BE49-F238E27FC236}">
                <a16:creationId xmlns:a16="http://schemas.microsoft.com/office/drawing/2014/main" id="{0112B5DA-3AA9-4440-A47D-BC26EF691A5F}"/>
              </a:ext>
            </a:extLst>
          </p:cNvPr>
          <p:cNvSpPr/>
          <p:nvPr/>
        </p:nvSpPr>
        <p:spPr>
          <a:xfrm>
            <a:off x="4805680" y="3429000"/>
            <a:ext cx="7010400" cy="2862322"/>
          </a:xfrm>
          <a:prstGeom prst="rect">
            <a:avLst/>
          </a:prstGeom>
          <a:solidFill>
            <a:schemeClr val="accent1">
              <a:lumMod val="20000"/>
              <a:lumOff val="80000"/>
            </a:schemeClr>
          </a:solidFill>
        </p:spPr>
        <p:txBody>
          <a:bodyPr wrap="square">
            <a:spAutoFit/>
          </a:bodyPr>
          <a:lstStyle/>
          <a:p>
            <a:r>
              <a:rPr lang="nl-NL" dirty="0"/>
              <a:t>Ruim 15.500 Tilburgers werkten mee aan het laatste Lemon-onderzoek naar leefbaarheid en veiligheid.  In de Leefbaarheidsmonitor (Lemon) geven bewoners gemiddeld een 7,4 als totaalcijfer voor hun buurt.</a:t>
            </a:r>
          </a:p>
          <a:p>
            <a:r>
              <a:rPr lang="nl-NL" dirty="0"/>
              <a:t>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a:p>
            <a:endParaRPr lang="nl-NL" dirty="0"/>
          </a:p>
          <a:p>
            <a:r>
              <a:rPr lang="nl-NL" dirty="0">
                <a:hlinkClick r:id="rId4"/>
              </a:rPr>
              <a:t>https://www.lemontilburg.nl/</a:t>
            </a:r>
            <a:endParaRPr lang="nl-NL" dirty="0"/>
          </a:p>
          <a:p>
            <a:endParaRPr lang="nl-NL" dirty="0"/>
          </a:p>
        </p:txBody>
      </p:sp>
    </p:spTree>
    <p:extLst>
      <p:ext uri="{BB962C8B-B14F-4D97-AF65-F5344CB8AC3E}">
        <p14:creationId xmlns:p14="http://schemas.microsoft.com/office/powerpoint/2010/main" val="1481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99620BE6-22FB-4111-8F1E-37A116B9F162}"/>
              </a:ext>
            </a:extLst>
          </p:cNvPr>
          <p:cNvPicPr>
            <a:picLocks noChangeAspect="1"/>
          </p:cNvPicPr>
          <p:nvPr/>
        </p:nvPicPr>
        <p:blipFill>
          <a:blip r:embed="rId2"/>
          <a:stretch>
            <a:fillRect/>
          </a:stretch>
        </p:blipFill>
        <p:spPr>
          <a:xfrm>
            <a:off x="1343174" y="803063"/>
            <a:ext cx="9505651" cy="5251874"/>
          </a:xfrm>
          <a:prstGeom prst="rect">
            <a:avLst/>
          </a:prstGeom>
        </p:spPr>
      </p:pic>
    </p:spTree>
    <p:extLst>
      <p:ext uri="{BB962C8B-B14F-4D97-AF65-F5344CB8AC3E}">
        <p14:creationId xmlns:p14="http://schemas.microsoft.com/office/powerpoint/2010/main" val="231283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778A517-13C5-4013-901F-DF69A519D01D}"/>
              </a:ext>
            </a:extLst>
          </p:cNvPr>
          <p:cNvGraphicFramePr>
            <a:graphicFrameLocks noGrp="1"/>
          </p:cNvGraphicFramePr>
          <p:nvPr>
            <p:extLst>
              <p:ext uri="{D42A27DB-BD31-4B8C-83A1-F6EECF244321}">
                <p14:modId xmlns:p14="http://schemas.microsoft.com/office/powerpoint/2010/main" val="2971549904"/>
              </p:ext>
            </p:extLst>
          </p:nvPr>
        </p:nvGraphicFramePr>
        <p:xfrm>
          <a:off x="441960" y="538781"/>
          <a:ext cx="11308079" cy="5487878"/>
        </p:xfrm>
        <a:graphic>
          <a:graphicData uri="http://schemas.openxmlformats.org/drawingml/2006/table">
            <a:tbl>
              <a:tblPr firstRow="1" firstCol="1" bandRow="1">
                <a:tableStyleId>{5C22544A-7EE6-4342-B048-85BDC9FD1C3A}</a:tableStyleId>
              </a:tblPr>
              <a:tblGrid>
                <a:gridCol w="1181536">
                  <a:extLst>
                    <a:ext uri="{9D8B030D-6E8A-4147-A177-3AD203B41FA5}">
                      <a16:colId xmlns:a16="http://schemas.microsoft.com/office/drawing/2014/main" val="1062061163"/>
                    </a:ext>
                  </a:extLst>
                </a:gridCol>
                <a:gridCol w="5384497">
                  <a:extLst>
                    <a:ext uri="{9D8B030D-6E8A-4147-A177-3AD203B41FA5}">
                      <a16:colId xmlns:a16="http://schemas.microsoft.com/office/drawing/2014/main" val="3210857420"/>
                    </a:ext>
                  </a:extLst>
                </a:gridCol>
                <a:gridCol w="4742046">
                  <a:extLst>
                    <a:ext uri="{9D8B030D-6E8A-4147-A177-3AD203B41FA5}">
                      <a16:colId xmlns:a16="http://schemas.microsoft.com/office/drawing/2014/main" val="2631503053"/>
                    </a:ext>
                  </a:extLst>
                </a:gridCol>
              </a:tblGrid>
              <a:tr h="317547">
                <a:tc>
                  <a:txBody>
                    <a:bodyPr/>
                    <a:lstStyle/>
                    <a:p>
                      <a:pPr>
                        <a:lnSpc>
                          <a:spcPct val="107000"/>
                        </a:lnSpc>
                        <a:spcAft>
                          <a:spcPts val="0"/>
                        </a:spcAft>
                      </a:pPr>
                      <a:r>
                        <a:rPr lang="nl-NL" sz="1200">
                          <a:effectLst/>
                        </a:rPr>
                        <a:t>1 van 3-2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200" dirty="0">
                          <a:effectLst/>
                        </a:rPr>
                        <a:t>Op visite als aftrap (met Susanne) naar Wijkcentrum Zuiderkwartier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200" dirty="0">
                          <a:effectLst/>
                        </a:rPr>
                        <a:t> BEGRIPPEN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435170478"/>
                  </a:ext>
                </a:extLst>
              </a:tr>
              <a:tr h="479073">
                <a:tc>
                  <a:txBody>
                    <a:bodyPr/>
                    <a:lstStyle/>
                    <a:p>
                      <a:pPr>
                        <a:lnSpc>
                          <a:spcPct val="107000"/>
                        </a:lnSpc>
                        <a:spcAft>
                          <a:spcPts val="0"/>
                        </a:spcAft>
                      </a:pPr>
                      <a:r>
                        <a:rPr lang="nl-NL" sz="1200">
                          <a:effectLst/>
                        </a:rPr>
                        <a:t>2 van </a:t>
                      </a:r>
                    </a:p>
                    <a:p>
                      <a:pPr>
                        <a:lnSpc>
                          <a:spcPct val="107000"/>
                        </a:lnSpc>
                        <a:spcAft>
                          <a:spcPts val="0"/>
                        </a:spcAft>
                      </a:pPr>
                      <a:r>
                        <a:rPr lang="nl-NL" sz="1200">
                          <a:effectLst/>
                        </a:rPr>
                        <a:t>10-2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Koppeling wijkbezoek en conferentie aan thema en begrippen; wat gebeurt er in de wijk, welke trends zijn er en hoe speel je daaropin.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Gemeenschap, maatschappelijke trends in wijkaanpak, oplossingen voor deze aanpak</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466866447"/>
                  </a:ext>
                </a:extLst>
              </a:tr>
              <a:tr h="317547">
                <a:tc>
                  <a:txBody>
                    <a:bodyPr/>
                    <a:lstStyle/>
                    <a:p>
                      <a:pPr>
                        <a:lnSpc>
                          <a:spcPct val="107000"/>
                        </a:lnSpc>
                        <a:spcAft>
                          <a:spcPts val="0"/>
                        </a:spcAft>
                      </a:pPr>
                      <a:r>
                        <a:rPr lang="nl-NL" sz="1200">
                          <a:effectLst/>
                        </a:rPr>
                        <a:t>Extra 11-2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Deelnemen aan de conferentie ‘Sociale boel op stelten’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329818238"/>
                  </a:ext>
                </a:extLst>
              </a:tr>
              <a:tr h="564555">
                <a:tc>
                  <a:txBody>
                    <a:bodyPr/>
                    <a:lstStyle/>
                    <a:p>
                      <a:pPr>
                        <a:lnSpc>
                          <a:spcPct val="107000"/>
                        </a:lnSpc>
                        <a:spcAft>
                          <a:spcPts val="0"/>
                        </a:spcAft>
                      </a:pPr>
                      <a:r>
                        <a:rPr lang="nl-NL" sz="1200" dirty="0">
                          <a:effectLst/>
                        </a:rPr>
                        <a:t>3</a:t>
                      </a:r>
                    </a:p>
                    <a:p>
                      <a:pPr>
                        <a:lnSpc>
                          <a:spcPct val="107000"/>
                        </a:lnSpc>
                        <a:spcAft>
                          <a:spcPts val="0"/>
                        </a:spcAft>
                      </a:pPr>
                      <a:r>
                        <a:rPr lang="nl-NL" sz="1200" dirty="0">
                          <a:effectLst/>
                        </a:rPr>
                        <a:t>17-2</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Media en communicatie in en met de wijk </a:t>
                      </a:r>
                    </a:p>
                    <a:p>
                      <a:pPr>
                        <a:lnSpc>
                          <a:spcPct val="107000"/>
                        </a:lnSpc>
                        <a:spcAft>
                          <a:spcPts val="0"/>
                        </a:spcAft>
                      </a:pPr>
                      <a:r>
                        <a:rPr lang="nl-NL" sz="1600" dirty="0">
                          <a:effectLst/>
                        </a:rPr>
                        <a:t>LA specialisatie 1 introduceren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Wijkmedia. </a:t>
                      </a:r>
                      <a:r>
                        <a:rPr lang="nl-NL" sz="1200">
                          <a:effectLst/>
                        </a:rPr>
                        <a:t>Relatie wijkmedia met de sociale cohesie.  </a:t>
                      </a:r>
                      <a:endParaRPr lang="nl-NL" sz="1600">
                        <a:effectLst/>
                      </a:endParaRPr>
                    </a:p>
                    <a:p>
                      <a:pPr>
                        <a:spcAft>
                          <a:spcPts val="0"/>
                        </a:spcAft>
                      </a:pPr>
                      <a:r>
                        <a:rPr lang="nl-NL" sz="1600">
                          <a:effectLst/>
                        </a:rPr>
                        <a:t>Sociale samenhang</a:t>
                      </a:r>
                    </a:p>
                    <a:p>
                      <a:pPr>
                        <a:spcAft>
                          <a:spcPts val="0"/>
                        </a:spcAft>
                      </a:pPr>
                      <a:r>
                        <a:rPr lang="nl-NL" sz="1600">
                          <a:effectLst/>
                        </a:rPr>
                        <a:t>Draagkracht wijken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95605573"/>
                  </a:ext>
                </a:extLst>
              </a:tr>
              <a:tr h="603953">
                <a:tc>
                  <a:txBody>
                    <a:bodyPr/>
                    <a:lstStyle/>
                    <a:p>
                      <a:pPr>
                        <a:lnSpc>
                          <a:spcPct val="107000"/>
                        </a:lnSpc>
                        <a:spcAft>
                          <a:spcPts val="0"/>
                        </a:spcAft>
                      </a:pPr>
                      <a:r>
                        <a:rPr lang="nl-NL" sz="1200">
                          <a:effectLst/>
                        </a:rPr>
                        <a:t>4</a:t>
                      </a:r>
                    </a:p>
                    <a:p>
                      <a:pPr>
                        <a:lnSpc>
                          <a:spcPct val="107000"/>
                        </a:lnSpc>
                        <a:spcAft>
                          <a:spcPts val="0"/>
                        </a:spcAft>
                      </a:pPr>
                      <a:r>
                        <a:rPr lang="nl-NL" sz="1200">
                          <a:effectLst/>
                        </a:rPr>
                        <a:t>2-3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Werken met groepen </a:t>
                      </a:r>
                    </a:p>
                    <a:p>
                      <a:pPr>
                        <a:lnSpc>
                          <a:spcPct val="107000"/>
                        </a:lnSpc>
                        <a:spcAft>
                          <a:spcPts val="0"/>
                        </a:spcAft>
                      </a:pPr>
                      <a:r>
                        <a:rPr lang="nl-NL" sz="1600">
                          <a:effectLst/>
                        </a:rPr>
                        <a:t>LA specialisatie 2 introduceren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spcAft>
                          <a:spcPts val="0"/>
                        </a:spcAft>
                      </a:pPr>
                      <a:r>
                        <a:rPr lang="nl-NL" sz="1600" dirty="0">
                          <a:effectLst/>
                        </a:rPr>
                        <a:t>Leefstijlen, Gebruik kennis over leefstijlen.  Groepscohesie</a:t>
                      </a:r>
                    </a:p>
                    <a:p>
                      <a:pPr>
                        <a:spcAft>
                          <a:spcPts val="0"/>
                        </a:spcAft>
                      </a:pPr>
                      <a:r>
                        <a:rPr lang="nl-NL" sz="1600" dirty="0">
                          <a:effectLst/>
                        </a:rPr>
                        <a:t>Socialisatie, Groepskenmerken en Groepsstructuur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869739632"/>
                  </a:ext>
                </a:extLst>
              </a:tr>
              <a:tr h="1346244">
                <a:tc>
                  <a:txBody>
                    <a:bodyPr/>
                    <a:lstStyle/>
                    <a:p>
                      <a:pPr>
                        <a:lnSpc>
                          <a:spcPct val="107000"/>
                        </a:lnSpc>
                        <a:spcAft>
                          <a:spcPts val="0"/>
                        </a:spcAft>
                      </a:pPr>
                      <a:r>
                        <a:rPr lang="nl-NL" sz="1200">
                          <a:effectLst/>
                        </a:rPr>
                        <a:t>5</a:t>
                      </a:r>
                    </a:p>
                    <a:p>
                      <a:pPr>
                        <a:lnSpc>
                          <a:spcPct val="107000"/>
                        </a:lnSpc>
                        <a:spcAft>
                          <a:spcPts val="0"/>
                        </a:spcAft>
                      </a:pPr>
                      <a:r>
                        <a:rPr lang="nl-NL" sz="1200">
                          <a:effectLst/>
                        </a:rPr>
                        <a:t>9-3</a:t>
                      </a:r>
                    </a:p>
                    <a:p>
                      <a:pPr>
                        <a:lnSpc>
                          <a:spcPct val="107000"/>
                        </a:lnSpc>
                        <a:spcAft>
                          <a:spcPts val="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Belangenbehartiging, weerstanden, eigenaarschap en versterken van teamwork. </a:t>
                      </a:r>
                    </a:p>
                  </a:txBody>
                  <a:tcPr marL="46782" marR="46782" marT="0" marB="0">
                    <a:solidFill>
                      <a:schemeClr val="accent6">
                        <a:lumMod val="60000"/>
                        <a:lumOff val="40000"/>
                      </a:schemeClr>
                    </a:solidFill>
                  </a:tcPr>
                </a:tc>
                <a:tc>
                  <a:txBody>
                    <a:bodyPr/>
                    <a:lstStyle/>
                    <a:p>
                      <a:pPr>
                        <a:spcAft>
                          <a:spcPts val="0"/>
                        </a:spcAft>
                      </a:pPr>
                      <a:r>
                        <a:rPr lang="nl-NL" sz="1600" dirty="0">
                          <a:effectLst/>
                        </a:rPr>
                        <a:t>Vergroten samenhang en verstoorde samenhang</a:t>
                      </a:r>
                    </a:p>
                    <a:p>
                      <a:pPr>
                        <a:spcAft>
                          <a:spcPts val="0"/>
                        </a:spcAft>
                      </a:pPr>
                      <a:r>
                        <a:rPr lang="nl-NL" sz="1600" dirty="0">
                          <a:effectLst/>
                        </a:rPr>
                        <a:t>Groepsrollen, belang groepsbalans</a:t>
                      </a:r>
                    </a:p>
                    <a:p>
                      <a:pPr>
                        <a:spcAft>
                          <a:spcPts val="0"/>
                        </a:spcAft>
                      </a:pPr>
                      <a:r>
                        <a:rPr lang="nl-NL" sz="1600" dirty="0">
                          <a:effectLst/>
                        </a:rPr>
                        <a:t>Sociogram</a:t>
                      </a:r>
                    </a:p>
                    <a:p>
                      <a:pPr>
                        <a:spcAft>
                          <a:spcPts val="0"/>
                        </a:spcAft>
                      </a:pPr>
                      <a:r>
                        <a:rPr lang="nl-NL" sz="1600" dirty="0">
                          <a:effectLst/>
                        </a:rPr>
                        <a:t>Sociale samenhang</a:t>
                      </a:r>
                    </a:p>
                    <a:p>
                      <a:pPr>
                        <a:spcAft>
                          <a:spcPts val="0"/>
                        </a:spcAft>
                      </a:pPr>
                      <a:r>
                        <a:rPr lang="nl-NL" sz="1600" dirty="0">
                          <a:effectLst/>
                        </a:rPr>
                        <a:t>Piramide van </a:t>
                      </a:r>
                      <a:r>
                        <a:rPr lang="nl-NL" sz="1600" dirty="0" err="1">
                          <a:effectLst/>
                        </a:rPr>
                        <a:t>Lencioni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2086749001"/>
                  </a:ext>
                </a:extLst>
              </a:tr>
              <a:tr h="317547">
                <a:tc>
                  <a:txBody>
                    <a:bodyPr/>
                    <a:lstStyle/>
                    <a:p>
                      <a:pPr>
                        <a:lnSpc>
                          <a:spcPct val="107000"/>
                        </a:lnSpc>
                        <a:spcAft>
                          <a:spcPts val="0"/>
                        </a:spcAft>
                      </a:pPr>
                      <a:r>
                        <a:rPr lang="nl-NL" sz="1200">
                          <a:effectLst/>
                        </a:rPr>
                        <a:t>6</a:t>
                      </a:r>
                    </a:p>
                    <a:p>
                      <a:pPr>
                        <a:lnSpc>
                          <a:spcPct val="107000"/>
                        </a:lnSpc>
                        <a:spcAft>
                          <a:spcPts val="0"/>
                        </a:spcAft>
                      </a:pPr>
                      <a:r>
                        <a:rPr lang="nl-NL" sz="1200">
                          <a:effectLst/>
                        </a:rPr>
                        <a:t>16-3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Les vervallen </a:t>
                      </a:r>
                      <a:r>
                        <a:rPr lang="nl-NL" sz="1600" dirty="0" err="1">
                          <a:effectLst/>
                        </a:rPr>
                        <a:t>ivm</a:t>
                      </a:r>
                      <a:r>
                        <a:rPr lang="nl-NL" sz="1600" dirty="0">
                          <a:effectLst/>
                        </a:rPr>
                        <a:t> corona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2305691618"/>
                  </a:ext>
                </a:extLst>
              </a:tr>
              <a:tr h="479073">
                <a:tc>
                  <a:txBody>
                    <a:bodyPr/>
                    <a:lstStyle/>
                    <a:p>
                      <a:pPr>
                        <a:lnSpc>
                          <a:spcPct val="107000"/>
                        </a:lnSpc>
                        <a:spcAft>
                          <a:spcPts val="0"/>
                        </a:spcAft>
                      </a:pPr>
                      <a:r>
                        <a:rPr lang="nl-NL" sz="1200">
                          <a:effectLst/>
                        </a:rPr>
                        <a:t>7</a:t>
                      </a:r>
                    </a:p>
                    <a:p>
                      <a:pPr>
                        <a:lnSpc>
                          <a:spcPct val="107000"/>
                        </a:lnSpc>
                        <a:spcAft>
                          <a:spcPts val="0"/>
                        </a:spcAft>
                      </a:pPr>
                      <a:r>
                        <a:rPr lang="nl-NL" sz="1200">
                          <a:effectLst/>
                        </a:rPr>
                        <a:t>23-3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Online les: Herhalen van 9-3 en aansluiten bij de actualiteit van corona en cohesie. Verdieping in Weerstand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dirty="0">
                          <a:effectLst/>
                        </a:rPr>
                        <a:t>Herhalen begrippen en </a:t>
                      </a:r>
                      <a:r>
                        <a:rPr lang="nl-NL" sz="1400" dirty="0" err="1">
                          <a:effectLst/>
                        </a:rPr>
                        <a:t>LA’s</a:t>
                      </a:r>
                      <a:r>
                        <a:rPr lang="nl-NL" sz="1400" dirty="0">
                          <a:effectLst/>
                        </a:rPr>
                        <a:t> afmaken. Omgaan met weerstand en bezwaren wegnemen</a:t>
                      </a:r>
                      <a:endParaRPr lang="nl-NL" sz="1600" dirty="0">
                        <a:effectLst/>
                      </a:endParaRP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1297191717"/>
                  </a:ext>
                </a:extLst>
              </a:tr>
              <a:tr h="479073">
                <a:tc>
                  <a:txBody>
                    <a:bodyPr/>
                    <a:lstStyle/>
                    <a:p>
                      <a:pPr>
                        <a:lnSpc>
                          <a:spcPct val="107000"/>
                        </a:lnSpc>
                        <a:spcAft>
                          <a:spcPts val="0"/>
                        </a:spcAft>
                      </a:pPr>
                      <a:r>
                        <a:rPr lang="nl-NL" sz="1200">
                          <a:effectLst/>
                        </a:rPr>
                        <a:t>8</a:t>
                      </a:r>
                    </a:p>
                    <a:p>
                      <a:pPr>
                        <a:lnSpc>
                          <a:spcPct val="107000"/>
                        </a:lnSpc>
                        <a:spcAft>
                          <a:spcPts val="0"/>
                        </a:spcAft>
                      </a:pPr>
                      <a:r>
                        <a:rPr lang="nl-NL" sz="1200">
                          <a:effectLst/>
                        </a:rPr>
                        <a:t>30-3</a:t>
                      </a:r>
                    </a:p>
                    <a:p>
                      <a:pPr>
                        <a:lnSpc>
                          <a:spcPct val="107000"/>
                        </a:lnSpc>
                        <a:spcAft>
                          <a:spcPts val="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Rode draad van het thema bespreken incl. de begrippenlijsten doorlopen en bespreken.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gebiedsinventarisatie, wijkmonitor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1871333208"/>
                  </a:ext>
                </a:extLst>
              </a:tr>
            </a:tbl>
          </a:graphicData>
        </a:graphic>
      </p:graphicFrame>
    </p:spTree>
    <p:extLst>
      <p:ext uri="{BB962C8B-B14F-4D97-AF65-F5344CB8AC3E}">
        <p14:creationId xmlns:p14="http://schemas.microsoft.com/office/powerpoint/2010/main" val="4907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DDF59AF-FBEC-4A50-ADBB-DC8196359BFC}"/>
              </a:ext>
            </a:extLst>
          </p:cNvPr>
          <p:cNvSpPr>
            <a:spLocks noGrp="1"/>
          </p:cNvSpPr>
          <p:nvPr>
            <p:ph type="title"/>
          </p:nvPr>
        </p:nvSpPr>
        <p:spPr>
          <a:xfrm>
            <a:off x="1241170" y="3755360"/>
            <a:ext cx="9732773" cy="1465112"/>
          </a:xfrm>
        </p:spPr>
        <p:txBody>
          <a:bodyPr vert="horz" lIns="91440" tIns="45720" rIns="91440" bIns="45720" rtlCol="0" anchor="ctr">
            <a:normAutofit/>
          </a:bodyPr>
          <a:lstStyle/>
          <a:p>
            <a:r>
              <a:rPr lang="en-US" sz="4400" b="0"/>
              <a:t>Terugblik </a:t>
            </a:r>
          </a:p>
        </p:txBody>
      </p:sp>
      <p:sp>
        <p:nvSpPr>
          <p:cNvPr id="3" name="Tijdelijke aanduiding voor tekst 2">
            <a:extLst>
              <a:ext uri="{FF2B5EF4-FFF2-40B4-BE49-F238E27FC236}">
                <a16:creationId xmlns:a16="http://schemas.microsoft.com/office/drawing/2014/main" id="{F2E6B4B2-F48C-4041-A488-6B4CF95B5ED7}"/>
              </a:ext>
            </a:extLst>
          </p:cNvPr>
          <p:cNvSpPr>
            <a:spLocks noGrp="1"/>
          </p:cNvSpPr>
          <p:nvPr>
            <p:ph type="body" idx="1"/>
          </p:nvPr>
        </p:nvSpPr>
        <p:spPr>
          <a:xfrm>
            <a:off x="1371600" y="5220472"/>
            <a:ext cx="9517450" cy="638904"/>
          </a:xfrm>
        </p:spPr>
        <p:txBody>
          <a:bodyPr vert="horz" lIns="91440" tIns="45720" rIns="91440" bIns="45720" rtlCol="0">
            <a:normAutofit/>
          </a:bodyPr>
          <a:lstStyle/>
          <a:p>
            <a:pPr>
              <a:spcBef>
                <a:spcPts val="0"/>
              </a:spcBef>
              <a:spcAft>
                <a:spcPts val="600"/>
              </a:spcAft>
            </a:pPr>
            <a:r>
              <a:rPr lang="en-US" spc="80"/>
              <a:t>Lessen stad en wijk periode 3 schooljaar 2019-2020</a:t>
            </a:r>
          </a:p>
        </p:txBody>
      </p:sp>
      <p:sp>
        <p:nvSpPr>
          <p:cNvPr id="27" name="Rectangle 26">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8436587-423C-4FE6-AAE0-35E536C89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2937" y="1395172"/>
            <a:ext cx="2216708" cy="2216708"/>
          </a:xfrm>
          <a:prstGeom prst="rect">
            <a:avLst/>
          </a:prstGeom>
        </p:spPr>
      </p:pic>
    </p:spTree>
    <p:extLst>
      <p:ext uri="{BB962C8B-B14F-4D97-AF65-F5344CB8AC3E}">
        <p14:creationId xmlns:p14="http://schemas.microsoft.com/office/powerpoint/2010/main" val="230721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5FE54-5589-4FC5-881D-DDAEF5858C28}"/>
              </a:ext>
            </a:extLst>
          </p:cNvPr>
          <p:cNvSpPr>
            <a:spLocks noGrp="1"/>
          </p:cNvSpPr>
          <p:nvPr>
            <p:ph type="title"/>
          </p:nvPr>
        </p:nvSpPr>
        <p:spPr/>
        <p:txBody>
          <a:bodyPr/>
          <a:lstStyle/>
          <a:p>
            <a:r>
              <a:rPr lang="nl-NL" b="1" dirty="0">
                <a:solidFill>
                  <a:schemeClr val="accent1"/>
                </a:solidFill>
              </a:rPr>
              <a:t>Community </a:t>
            </a:r>
            <a:br>
              <a:rPr lang="nl-NL" b="1" dirty="0">
                <a:solidFill>
                  <a:schemeClr val="accent1"/>
                </a:solidFill>
              </a:rPr>
            </a:br>
            <a:r>
              <a:rPr lang="nl-NL" b="1" dirty="0">
                <a:solidFill>
                  <a:schemeClr val="accent1"/>
                </a:solidFill>
              </a:rPr>
              <a:t>Gemeenschap </a:t>
            </a:r>
          </a:p>
        </p:txBody>
      </p:sp>
      <p:sp>
        <p:nvSpPr>
          <p:cNvPr id="3" name="Tijdelijke aanduiding voor inhoud 2">
            <a:extLst>
              <a:ext uri="{FF2B5EF4-FFF2-40B4-BE49-F238E27FC236}">
                <a16:creationId xmlns:a16="http://schemas.microsoft.com/office/drawing/2014/main" id="{7BAC286F-B0E8-4845-B367-B82F8BF31B66}"/>
              </a:ext>
            </a:extLst>
          </p:cNvPr>
          <p:cNvSpPr>
            <a:spLocks noGrp="1"/>
          </p:cNvSpPr>
          <p:nvPr>
            <p:ph idx="1"/>
          </p:nvPr>
        </p:nvSpPr>
        <p:spPr/>
        <p:txBody>
          <a:bodyPr/>
          <a:lstStyle/>
          <a:p>
            <a:pPr marL="0" indent="0">
              <a:buNone/>
            </a:pPr>
            <a:r>
              <a:rPr lang="nl-NL" dirty="0">
                <a:solidFill>
                  <a:schemeClr val="accent1"/>
                </a:solidFill>
              </a:rPr>
              <a:t>Ga bij elkaar na bij welke gemeenschappen je zit, welke het belangrijkste zijn en waarom en of er ook overlap in zit.</a:t>
            </a:r>
          </a:p>
          <a:p>
            <a:pPr marL="0" indent="0">
              <a:buNone/>
            </a:pPr>
            <a:endParaRPr lang="nl-NL" dirty="0"/>
          </a:p>
          <a:p>
            <a:pPr marL="0" indent="0">
              <a:buNone/>
            </a:pPr>
            <a:endParaRPr lang="nl-NL" dirty="0"/>
          </a:p>
          <a:p>
            <a:pPr marL="0" indent="0">
              <a:buNone/>
            </a:pPr>
            <a:endParaRPr lang="nl-NL" dirty="0"/>
          </a:p>
        </p:txBody>
      </p:sp>
      <p:sp>
        <p:nvSpPr>
          <p:cNvPr id="4" name="Tijdelijke aanduiding voor tekst 3">
            <a:extLst>
              <a:ext uri="{FF2B5EF4-FFF2-40B4-BE49-F238E27FC236}">
                <a16:creationId xmlns:a16="http://schemas.microsoft.com/office/drawing/2014/main" id="{1AEF7E1D-03B7-4D7C-96D0-99A71FD684B4}"/>
              </a:ext>
            </a:extLst>
          </p:cNvPr>
          <p:cNvSpPr>
            <a:spLocks noGrp="1"/>
          </p:cNvSpPr>
          <p:nvPr>
            <p:ph type="body" sz="half" idx="2"/>
          </p:nvPr>
        </p:nvSpPr>
        <p:spPr/>
        <p:txBody>
          <a:bodyPr>
            <a:normAutofit/>
          </a:bodyPr>
          <a:lstStyle/>
          <a:p>
            <a:r>
              <a:rPr lang="nl-NL" sz="2000" dirty="0"/>
              <a:t>Een groep mensen die een gemeenschappelijke deler heeft die binding geeft. Dit kan geografisch zijn (straat, flat, buurt), maar ook op andere gebied (werk, sport, religie, </a:t>
            </a:r>
            <a:r>
              <a:rPr lang="nl-NL" sz="2000" dirty="0" err="1"/>
              <a:t>etc</a:t>
            </a:r>
            <a:r>
              <a:rPr lang="nl-NL" sz="2000" dirty="0"/>
              <a:t> </a:t>
            </a:r>
            <a:r>
              <a:rPr lang="nl-NL" sz="2000" dirty="0" err="1"/>
              <a:t>etc</a:t>
            </a:r>
            <a:r>
              <a:rPr lang="nl-NL" sz="2000" dirty="0"/>
              <a:t>). Belangrijkste is dat er contact, herkenning en gedragen doelstelling is</a:t>
            </a:r>
          </a:p>
        </p:txBody>
      </p:sp>
      <p:pic>
        <p:nvPicPr>
          <p:cNvPr id="5" name="Afbeelding 4">
            <a:extLst>
              <a:ext uri="{FF2B5EF4-FFF2-40B4-BE49-F238E27FC236}">
                <a16:creationId xmlns:a16="http://schemas.microsoft.com/office/drawing/2014/main" id="{F2990DFF-38AC-40E6-A939-D6000351FC59}"/>
              </a:ext>
            </a:extLst>
          </p:cNvPr>
          <p:cNvPicPr>
            <a:picLocks noChangeAspect="1"/>
          </p:cNvPicPr>
          <p:nvPr/>
        </p:nvPicPr>
        <p:blipFill>
          <a:blip r:embed="rId2"/>
          <a:stretch>
            <a:fillRect/>
          </a:stretch>
        </p:blipFill>
        <p:spPr>
          <a:xfrm>
            <a:off x="5268277" y="3180397"/>
            <a:ext cx="3357563" cy="3357563"/>
          </a:xfrm>
          <a:prstGeom prst="rect">
            <a:avLst/>
          </a:prstGeom>
        </p:spPr>
      </p:pic>
    </p:spTree>
    <p:extLst>
      <p:ext uri="{BB962C8B-B14F-4D97-AF65-F5344CB8AC3E}">
        <p14:creationId xmlns:p14="http://schemas.microsoft.com/office/powerpoint/2010/main" val="141800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ouwstenen community building">
            <a:extLst>
              <a:ext uri="{FF2B5EF4-FFF2-40B4-BE49-F238E27FC236}">
                <a16:creationId xmlns:a16="http://schemas.microsoft.com/office/drawing/2014/main" id="{73F6EFC9-4824-40CA-8EAF-7E7B1E1528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00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2D24"/>
      </a:dk2>
      <a:lt2>
        <a:srgbClr val="E2E8E6"/>
      </a:lt2>
      <a:accent1>
        <a:srgbClr val="D18CA3"/>
      </a:accent1>
      <a:accent2>
        <a:srgbClr val="C67972"/>
      </a:accent2>
      <a:accent3>
        <a:srgbClr val="C59A70"/>
      </a:accent3>
      <a:accent4>
        <a:srgbClr val="ADA663"/>
      </a:accent4>
      <a:accent5>
        <a:srgbClr val="98AB72"/>
      </a:accent5>
      <a:accent6>
        <a:srgbClr val="79B166"/>
      </a:accent6>
      <a:hlink>
        <a:srgbClr val="568F7C"/>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ushVTI">
  <a:themeElements>
    <a:clrScheme name="AnalogousFromRegularSeedRightStep">
      <a:dk1>
        <a:srgbClr val="000000"/>
      </a:dk1>
      <a:lt1>
        <a:srgbClr val="FFFFFF"/>
      </a:lt1>
      <a:dk2>
        <a:srgbClr val="412429"/>
      </a:dk2>
      <a:lt2>
        <a:srgbClr val="E2E8E2"/>
      </a:lt2>
      <a:accent1>
        <a:srgbClr val="E729E7"/>
      </a:accent1>
      <a:accent2>
        <a:srgbClr val="D51786"/>
      </a:accent2>
      <a:accent3>
        <a:srgbClr val="E72949"/>
      </a:accent3>
      <a:accent4>
        <a:srgbClr val="D54717"/>
      </a:accent4>
      <a:accent5>
        <a:srgbClr val="D49A26"/>
      </a:accent5>
      <a:accent6>
        <a:srgbClr val="9FAB13"/>
      </a:accent6>
      <a:hlink>
        <a:srgbClr val="32973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ndVTI">
  <a:themeElements>
    <a:clrScheme name="AnalogousFromDarkSeedLeftStep">
      <a:dk1>
        <a:srgbClr val="000000"/>
      </a:dk1>
      <a:lt1>
        <a:srgbClr val="FFFFFF"/>
      </a:lt1>
      <a:dk2>
        <a:srgbClr val="323B22"/>
      </a:dk2>
      <a:lt2>
        <a:srgbClr val="E8E2E4"/>
      </a:lt2>
      <a:accent1>
        <a:srgbClr val="46B388"/>
      </a:accent1>
      <a:accent2>
        <a:srgbClr val="3BB151"/>
      </a:accent2>
      <a:accent3>
        <a:srgbClr val="60B547"/>
      </a:accent3>
      <a:accent4>
        <a:srgbClr val="85AF3A"/>
      </a:accent4>
      <a:accent5>
        <a:srgbClr val="AAA343"/>
      </a:accent5>
      <a:accent6>
        <a:srgbClr val="B1793B"/>
      </a:accent6>
      <a:hlink>
        <a:srgbClr val="7E882D"/>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6.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B8C5A-EDBF-45EC-815C-7837AB5048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1A13B8-A0E9-492B-9DD4-801BC9E1786E}">
  <ds:schemaRefs>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47a28104-336f-447d-946e-e305ac2bcd47"/>
    <ds:schemaRef ds:uri="http://www.w3.org/XML/1998/namespace"/>
    <ds:schemaRef ds:uri="http://schemas.openxmlformats.org/package/2006/metadata/core-properties"/>
    <ds:schemaRef ds:uri="34354c1b-6b8c-435b-ad50-990538c19557"/>
  </ds:schemaRefs>
</ds:datastoreItem>
</file>

<file path=customXml/itemProps3.xml><?xml version="1.0" encoding="utf-8"?>
<ds:datastoreItem xmlns:ds="http://schemas.openxmlformats.org/officeDocument/2006/customXml" ds:itemID="{E724599F-F56B-4B83-BBE9-B1188A6146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TotalTime>
  <Words>2271</Words>
  <Application>Microsoft Office PowerPoint</Application>
  <PresentationFormat>Breedbeeld</PresentationFormat>
  <Paragraphs>244</Paragraphs>
  <Slides>29</Slides>
  <Notes>1</Notes>
  <HiddenSlides>0</HiddenSlides>
  <MMClips>0</MMClips>
  <ScaleCrop>false</ScaleCrop>
  <HeadingPairs>
    <vt:vector size="6" baseType="variant">
      <vt:variant>
        <vt:lpstr>Gebruikte lettertypen</vt:lpstr>
      </vt:variant>
      <vt:variant>
        <vt:i4>12</vt:i4>
      </vt:variant>
      <vt:variant>
        <vt:lpstr>Thema</vt:lpstr>
      </vt:variant>
      <vt:variant>
        <vt:i4>6</vt:i4>
      </vt:variant>
      <vt:variant>
        <vt:lpstr>Diatitels</vt:lpstr>
      </vt:variant>
      <vt:variant>
        <vt:i4>29</vt:i4>
      </vt:variant>
    </vt:vector>
  </HeadingPairs>
  <TitlesOfParts>
    <vt:vector size="47" baseType="lpstr">
      <vt:lpstr>Arial</vt:lpstr>
      <vt:lpstr>Bradley Hand ITC</vt:lpstr>
      <vt:lpstr>Calibri</vt:lpstr>
      <vt:lpstr>Calibri Light</vt:lpstr>
      <vt:lpstr>Century Gothic</vt:lpstr>
      <vt:lpstr>Elephant</vt:lpstr>
      <vt:lpstr>Franklin Gothic Book</vt:lpstr>
      <vt:lpstr>Franklin Gothic Demi</vt:lpstr>
      <vt:lpstr>Garamond</vt:lpstr>
      <vt:lpstr>Segoe UI</vt:lpstr>
      <vt:lpstr>Times New Roman</vt:lpstr>
      <vt:lpstr>Wingdings 2</vt:lpstr>
      <vt:lpstr>SavonVTI</vt:lpstr>
      <vt:lpstr>Kantoorthema</vt:lpstr>
      <vt:lpstr>BrushVTI</vt:lpstr>
      <vt:lpstr>Kantoorthema</vt:lpstr>
      <vt:lpstr>DividendVTI</vt:lpstr>
      <vt:lpstr>1_Office-thema</vt:lpstr>
      <vt:lpstr>Laatste les Stad en wijk van periode 3</vt:lpstr>
      <vt:lpstr>Programma van vandaag</vt:lpstr>
      <vt:lpstr>Nieuwe begrippen</vt:lpstr>
      <vt:lpstr>PowerPoint-presentatie</vt:lpstr>
      <vt:lpstr>PowerPoint-presentatie</vt:lpstr>
      <vt:lpstr>PowerPoint-presentatie</vt:lpstr>
      <vt:lpstr>Terugblik </vt:lpstr>
      <vt:lpstr>Community  Gemeenschap </vt:lpstr>
      <vt:lpstr>PowerPoint-presentatie</vt:lpstr>
      <vt:lpstr>PowerPoint-presentatie</vt:lpstr>
      <vt:lpstr>PowerPoint-presentatie</vt:lpstr>
      <vt:lpstr>Leefstijlen 1: model van Motivaction </vt:lpstr>
      <vt:lpstr>PowerPoint-presentatie</vt:lpstr>
      <vt:lpstr>3. BSR model voor participatie door leefstijlgroepen</vt:lpstr>
      <vt:lpstr>PowerPoint-presentatie</vt:lpstr>
      <vt:lpstr>PowerPoint-presentatie</vt:lpstr>
      <vt:lpstr>PowerPoint-presentatie</vt:lpstr>
      <vt:lpstr>PowerPoint-presentatie</vt:lpstr>
      <vt:lpstr>PowerPoint-presentatie</vt:lpstr>
      <vt:lpstr>Normen en waarden </vt:lpstr>
      <vt:lpstr>PowerPoint-presentatie</vt:lpstr>
      <vt:lpstr>PowerPoint-presentatie</vt:lpstr>
      <vt:lpstr>Weerstand en Weerstand wegnemen in groepswerk</vt:lpstr>
      <vt:lpstr>PowerPoint-presentatie</vt:lpstr>
      <vt:lpstr>Einde van terugblik! </vt:lpstr>
      <vt:lpstr>Vragen over LA’s en feedback?</vt:lpstr>
      <vt:lpstr>PowerPoint-presentatie</vt:lpstr>
      <vt:lpstr>PowerPoint-presentatie</vt:lpstr>
      <vt:lpstr>Dan zijn we door de stof van deze periode heen!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van periode 3</dc:title>
  <dc:creator>Pascalle Cup</dc:creator>
  <cp:lastModifiedBy>Pascalle Cup</cp:lastModifiedBy>
  <cp:revision>2</cp:revision>
  <dcterms:created xsi:type="dcterms:W3CDTF">2020-03-29T18:22:13Z</dcterms:created>
  <dcterms:modified xsi:type="dcterms:W3CDTF">2021-03-30T09:49:18Z</dcterms:modified>
</cp:coreProperties>
</file>